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1732" r:id="rId2"/>
    <p:sldId id="1434" r:id="rId3"/>
    <p:sldId id="1428" r:id="rId4"/>
    <p:sldId id="1739" r:id="rId5"/>
    <p:sldId id="1740" r:id="rId6"/>
    <p:sldId id="1741" r:id="rId7"/>
    <p:sldId id="1744" r:id="rId8"/>
    <p:sldId id="1742" r:id="rId9"/>
    <p:sldId id="1736" r:id="rId10"/>
    <p:sldId id="1824" r:id="rId11"/>
    <p:sldId id="1825" r:id="rId12"/>
    <p:sldId id="182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2DE"/>
    <a:srgbClr val="6AA8D9"/>
    <a:srgbClr val="1D8FCA"/>
    <a:srgbClr val="4A91B6"/>
    <a:srgbClr val="F2F2F2"/>
    <a:srgbClr val="F9F9F9"/>
    <a:srgbClr val="FBFBFB"/>
    <a:srgbClr val="FDFDFD"/>
    <a:srgbClr val="FFFFFF"/>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5995" autoAdjust="0"/>
  </p:normalViewPr>
  <p:slideViewPr>
    <p:cSldViewPr snapToGrid="0" showGuides="1">
      <p:cViewPr varScale="1">
        <p:scale>
          <a:sx n="68" d="100"/>
          <a:sy n="68" d="100"/>
        </p:scale>
        <p:origin x="1158" y="72"/>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50" normalizeH="0" baseline="0">
                <a:solidFill>
                  <a:schemeClr val="tx1"/>
                </a:solidFill>
                <a:latin typeface="Arial" panose="020B0604020202020204" pitchFamily="34" charset="0"/>
                <a:ea typeface="+mj-ea"/>
                <a:cs typeface="Arial" panose="020B0604020202020204" pitchFamily="34" charset="0"/>
              </a:defRPr>
            </a:pPr>
            <a:r>
              <a:rPr lang="en-US" b="1" dirty="0"/>
              <a:t>% of Diagnosed Mental Health </a:t>
            </a:r>
          </a:p>
          <a:p>
            <a:pPr>
              <a:defRPr b="1"/>
            </a:pPr>
            <a:r>
              <a:rPr lang="en-US" b="1" dirty="0"/>
              <a:t>from Reported MO School Health Data</a:t>
            </a:r>
          </a:p>
        </c:rich>
      </c:tx>
      <c:layout>
        <c:manualLayout>
          <c:xMode val="edge"/>
          <c:yMode val="edge"/>
          <c:x val="0.22892419945976383"/>
          <c:y val="4.6296296296296294E-2"/>
        </c:manualLayout>
      </c:layout>
      <c:overlay val="0"/>
      <c:spPr>
        <a:noFill/>
        <a:ln>
          <a:noFill/>
        </a:ln>
        <a:effectLst/>
      </c:spPr>
      <c:txPr>
        <a:bodyPr rot="0" spcFirstLastPara="1" vertOverflow="ellipsis" vert="horz" wrap="square" anchor="ctr" anchorCtr="1"/>
        <a:lstStyle/>
        <a:p>
          <a:pPr>
            <a:defRPr sz="2128" b="1" i="0" u="none" strike="noStrike" kern="1200" cap="none" spc="50" normalizeH="0" baseline="0">
              <a:solidFill>
                <a:schemeClr val="tx1"/>
              </a:solidFill>
              <a:latin typeface="Arial" panose="020B0604020202020204" pitchFamily="34" charset="0"/>
              <a:ea typeface="+mj-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ADD/ADHD</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2017-2018</c:v>
                </c:pt>
                <c:pt idx="1">
                  <c:v>2018-2019</c:v>
                </c:pt>
                <c:pt idx="2">
                  <c:v>2019-2020</c:v>
                </c:pt>
                <c:pt idx="3">
                  <c:v>2020-2021</c:v>
                </c:pt>
                <c:pt idx="4">
                  <c:v>2021-2022</c:v>
                </c:pt>
                <c:pt idx="5">
                  <c:v>2022-2023</c:v>
                </c:pt>
              </c:strCache>
            </c:strRef>
          </c:cat>
          <c:val>
            <c:numRef>
              <c:f>Sheet1!$B$2:$B$7</c:f>
              <c:numCache>
                <c:formatCode>General</c:formatCode>
                <c:ptCount val="6"/>
                <c:pt idx="0">
                  <c:v>8.1</c:v>
                </c:pt>
                <c:pt idx="1">
                  <c:v>8.5</c:v>
                </c:pt>
                <c:pt idx="2">
                  <c:v>8.1999999999999993</c:v>
                </c:pt>
                <c:pt idx="3">
                  <c:v>8.3000000000000007</c:v>
                </c:pt>
                <c:pt idx="4">
                  <c:v>8.8000000000000007</c:v>
                </c:pt>
                <c:pt idx="5">
                  <c:v>8.8000000000000007</c:v>
                </c:pt>
              </c:numCache>
            </c:numRef>
          </c:val>
          <c:extLst>
            <c:ext xmlns:c16="http://schemas.microsoft.com/office/drawing/2014/chart" uri="{C3380CC4-5D6E-409C-BE32-E72D297353CC}">
              <c16:uniqueId val="{00000000-3BE3-49A6-9500-39ED75C3C9AF}"/>
            </c:ext>
          </c:extLst>
        </c:ser>
        <c:ser>
          <c:idx val="1"/>
          <c:order val="1"/>
          <c:tx>
            <c:strRef>
              <c:f>Sheet1!$C$1</c:f>
              <c:strCache>
                <c:ptCount val="1"/>
                <c:pt idx="0">
                  <c:v>Anxiety</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2017-2018</c:v>
                </c:pt>
                <c:pt idx="1">
                  <c:v>2018-2019</c:v>
                </c:pt>
                <c:pt idx="2">
                  <c:v>2019-2020</c:v>
                </c:pt>
                <c:pt idx="3">
                  <c:v>2020-2021</c:v>
                </c:pt>
                <c:pt idx="4">
                  <c:v>2021-2022</c:v>
                </c:pt>
                <c:pt idx="5">
                  <c:v>2022-2023</c:v>
                </c:pt>
              </c:strCache>
            </c:strRef>
          </c:cat>
          <c:val>
            <c:numRef>
              <c:f>Sheet1!$C$2:$C$7</c:f>
              <c:numCache>
                <c:formatCode>General</c:formatCode>
                <c:ptCount val="6"/>
                <c:pt idx="0">
                  <c:v>1.7</c:v>
                </c:pt>
                <c:pt idx="1">
                  <c:v>2.2000000000000002</c:v>
                </c:pt>
                <c:pt idx="2">
                  <c:v>2.4</c:v>
                </c:pt>
                <c:pt idx="3">
                  <c:v>2.5</c:v>
                </c:pt>
                <c:pt idx="4">
                  <c:v>3.2</c:v>
                </c:pt>
                <c:pt idx="5">
                  <c:v>3.2</c:v>
                </c:pt>
              </c:numCache>
            </c:numRef>
          </c:val>
          <c:extLst>
            <c:ext xmlns:c16="http://schemas.microsoft.com/office/drawing/2014/chart" uri="{C3380CC4-5D6E-409C-BE32-E72D297353CC}">
              <c16:uniqueId val="{00000001-3BE3-49A6-9500-39ED75C3C9AF}"/>
            </c:ext>
          </c:extLst>
        </c:ser>
        <c:ser>
          <c:idx val="2"/>
          <c:order val="2"/>
          <c:tx>
            <c:strRef>
              <c:f>Sheet1!$D$1</c:f>
              <c:strCache>
                <c:ptCount val="1"/>
                <c:pt idx="0">
                  <c:v>Depression</c:v>
                </c:pt>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2017-2018</c:v>
                </c:pt>
                <c:pt idx="1">
                  <c:v>2018-2019</c:v>
                </c:pt>
                <c:pt idx="2">
                  <c:v>2019-2020</c:v>
                </c:pt>
                <c:pt idx="3">
                  <c:v>2020-2021</c:v>
                </c:pt>
                <c:pt idx="4">
                  <c:v>2021-2022</c:v>
                </c:pt>
                <c:pt idx="5">
                  <c:v>2022-2023</c:v>
                </c:pt>
              </c:strCache>
            </c:strRef>
          </c:cat>
          <c:val>
            <c:numRef>
              <c:f>Sheet1!$D$2:$D$7</c:f>
              <c:numCache>
                <c:formatCode>General</c:formatCode>
                <c:ptCount val="6"/>
                <c:pt idx="0">
                  <c:v>1</c:v>
                </c:pt>
                <c:pt idx="1">
                  <c:v>1.2</c:v>
                </c:pt>
                <c:pt idx="2">
                  <c:v>1.3</c:v>
                </c:pt>
                <c:pt idx="3">
                  <c:v>1.3</c:v>
                </c:pt>
                <c:pt idx="4">
                  <c:v>1.5</c:v>
                </c:pt>
                <c:pt idx="5">
                  <c:v>1.6</c:v>
                </c:pt>
              </c:numCache>
            </c:numRef>
          </c:val>
          <c:extLst>
            <c:ext xmlns:c16="http://schemas.microsoft.com/office/drawing/2014/chart" uri="{C3380CC4-5D6E-409C-BE32-E72D297353CC}">
              <c16:uniqueId val="{00000002-3BE3-49A6-9500-39ED75C3C9AF}"/>
            </c:ext>
          </c:extLst>
        </c:ser>
        <c:ser>
          <c:idx val="3"/>
          <c:order val="3"/>
          <c:tx>
            <c:strRef>
              <c:f>Sheet1!$E$1</c:f>
              <c:strCache>
                <c:ptCount val="1"/>
                <c:pt idx="0">
                  <c:v>ALL Mental Health</c:v>
                </c:pt>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2017-2018</c:v>
                </c:pt>
                <c:pt idx="1">
                  <c:v>2018-2019</c:v>
                </c:pt>
                <c:pt idx="2">
                  <c:v>2019-2020</c:v>
                </c:pt>
                <c:pt idx="3">
                  <c:v>2020-2021</c:v>
                </c:pt>
                <c:pt idx="4">
                  <c:v>2021-2022</c:v>
                </c:pt>
                <c:pt idx="5">
                  <c:v>2022-2023</c:v>
                </c:pt>
              </c:strCache>
            </c:strRef>
          </c:cat>
          <c:val>
            <c:numRef>
              <c:f>Sheet1!$E$2:$E$7</c:f>
              <c:numCache>
                <c:formatCode>General</c:formatCode>
                <c:ptCount val="6"/>
                <c:pt idx="0">
                  <c:v>13.7</c:v>
                </c:pt>
                <c:pt idx="1">
                  <c:v>15</c:v>
                </c:pt>
                <c:pt idx="2">
                  <c:v>15.1</c:v>
                </c:pt>
                <c:pt idx="3">
                  <c:v>15.4</c:v>
                </c:pt>
                <c:pt idx="4">
                  <c:v>17</c:v>
                </c:pt>
                <c:pt idx="5">
                  <c:v>17.100000000000001</c:v>
                </c:pt>
              </c:numCache>
            </c:numRef>
          </c:val>
          <c:extLst>
            <c:ext xmlns:c16="http://schemas.microsoft.com/office/drawing/2014/chart" uri="{C3380CC4-5D6E-409C-BE32-E72D297353CC}">
              <c16:uniqueId val="{00000003-3BE3-49A6-9500-39ED75C3C9AF}"/>
            </c:ext>
          </c:extLst>
        </c:ser>
        <c:dLbls>
          <c:dLblPos val="inEnd"/>
          <c:showLegendKey val="0"/>
          <c:showVal val="1"/>
          <c:showCatName val="0"/>
          <c:showSerName val="0"/>
          <c:showPercent val="0"/>
          <c:showBubbleSize val="0"/>
        </c:dLbls>
        <c:gapWidth val="80"/>
        <c:overlap val="25"/>
        <c:axId val="228082488"/>
        <c:axId val="228082816"/>
      </c:barChart>
      <c:catAx>
        <c:axId val="2280824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cap="none" spc="20" normalizeH="0" baseline="0">
                <a:solidFill>
                  <a:schemeClr val="tx1"/>
                </a:solidFill>
                <a:latin typeface="Arial" panose="020B0604020202020204" pitchFamily="34" charset="0"/>
                <a:ea typeface="+mn-ea"/>
                <a:cs typeface="Arial" panose="020B0604020202020204" pitchFamily="34" charset="0"/>
              </a:defRPr>
            </a:pPr>
            <a:endParaRPr lang="en-US"/>
          </a:p>
        </c:txPr>
        <c:crossAx val="228082816"/>
        <c:crosses val="autoZero"/>
        <c:auto val="1"/>
        <c:lblAlgn val="ctr"/>
        <c:lblOffset val="100"/>
        <c:noMultiLvlLbl val="0"/>
      </c:catAx>
      <c:valAx>
        <c:axId val="228082816"/>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solidFill>
                <a:latin typeface="Arial" panose="020B0604020202020204" pitchFamily="34" charset="0"/>
                <a:ea typeface="+mn-ea"/>
                <a:cs typeface="Arial" panose="020B0604020202020204" pitchFamily="34" charset="0"/>
              </a:defRPr>
            </a:pPr>
            <a:endParaRPr lang="en-US"/>
          </a:p>
        </c:txPr>
        <c:crossAx val="22808248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CEDD6-3C34-4371-8E79-A286124EF8A8}" type="datetimeFigureOut">
              <a:rPr lang="en-MY" smtClean="0"/>
              <a:t>20/2/2024</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smtClean="0"/>
              <a:t>20/2/2024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School Health Program is under the Bureau of Community Health and Wellness, with other programs that promote health, nutrition and activity.  Some of these programs in our unit include the Tobacco Prevention and Control Program, the Adolescent Health Program, obesity initiatives like the Healthy Communities and Team Nutrition, and the Injury and Violence Prevention program.</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2</a:t>
            </a:fld>
            <a:endParaRPr lang="en-MY"/>
          </a:p>
        </p:txBody>
      </p:sp>
    </p:spTree>
    <p:extLst>
      <p:ext uri="{BB962C8B-B14F-4D97-AF65-F5344CB8AC3E}">
        <p14:creationId xmlns:p14="http://schemas.microsoft.com/office/powerpoint/2010/main" val="402922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Health Program serves the school districts and health services staff, which is RNs, LPNs and Health Aids, in  </a:t>
            </a:r>
          </a:p>
          <a:p>
            <a:r>
              <a:rPr lang="en-US" dirty="0"/>
              <a:t>558 Public School Districts, as well as the Charter, private and parochial schools in Missouri.  </a:t>
            </a:r>
          </a:p>
          <a:p>
            <a:endParaRPr lang="en-US" dirty="0"/>
          </a:p>
          <a:p>
            <a:r>
              <a:rPr lang="en-US" dirty="0"/>
              <a:t>Promote Best Practice in School Health Services:</a:t>
            </a:r>
          </a:p>
          <a:p>
            <a:r>
              <a:rPr lang="en-US" dirty="0"/>
              <a:t>•   Vision and Hearing screening practice recommendations</a:t>
            </a:r>
          </a:p>
          <a:p>
            <a:r>
              <a:rPr lang="en-US" dirty="0"/>
              <a:t>•   Current resources for managing chronic conditions in school settings—Asthma, Diabetes, Life-Threatening Allergies,</a:t>
            </a:r>
          </a:p>
          <a:p>
            <a:pPr marL="171450" indent="-171450">
              <a:buFont typeface="Arial" panose="020B0604020202020204" pitchFamily="34" charset="0"/>
              <a:buChar char="•"/>
            </a:pPr>
            <a:r>
              <a:rPr lang="en-US" dirty="0"/>
              <a:t>Infectious and Communicable Disease control</a:t>
            </a:r>
          </a:p>
          <a:p>
            <a:r>
              <a:rPr lang="en-US" dirty="0"/>
              <a:t>•   Tools for safe practices in Medication Administration</a:t>
            </a:r>
          </a:p>
          <a:p>
            <a:endParaRPr lang="en-US" dirty="0"/>
          </a:p>
          <a:p>
            <a:r>
              <a:rPr lang="en-US" dirty="0"/>
              <a:t>Facilitates Training and Professional Development:</a:t>
            </a:r>
          </a:p>
          <a:p>
            <a:r>
              <a:rPr lang="en-US" dirty="0"/>
              <a:t>•   Annual Health Office Orientation workshop</a:t>
            </a:r>
          </a:p>
          <a:p>
            <a:r>
              <a:rPr lang="en-US" dirty="0"/>
              <a:t>•   Nurse Education Webinar Series (NEWS) and the Show-Me ECHOs specific to student health and chronic conditions</a:t>
            </a:r>
          </a:p>
          <a:p>
            <a:r>
              <a:rPr lang="en-US" dirty="0"/>
              <a:t>•   Annual Lead School Nurse Collaborative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3</a:t>
            </a:fld>
            <a:endParaRPr lang="en-MY"/>
          </a:p>
        </p:txBody>
      </p:sp>
    </p:spTree>
    <p:extLst>
      <p:ext uri="{BB962C8B-B14F-4D97-AF65-F5344CB8AC3E}">
        <p14:creationId xmlns:p14="http://schemas.microsoft.com/office/powerpoint/2010/main" val="4003834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thing that school health services programs do is data reporting.  The SHP maintains a database for annual reporting, which is open to all schools in Missouri. Because schools, and particularly school nurses, have so much information about children in Missouri, this system allows us to collect real-time, state-level data we can share with our state and local leaders. </a:t>
            </a:r>
          </a:p>
          <a:p>
            <a:endParaRPr lang="en-US" dirty="0"/>
          </a:p>
          <a:p>
            <a:r>
              <a:rPr lang="en-US" dirty="0"/>
              <a:t>The Bureau of Immunizations partners on this for the school nurses to submit their annual Immunizations Compliance reports through this system each October. Back to school is always a busy time for LPHAs and school nurses to get students in for the immunizations they need to get caught up to enroll in school.  </a:t>
            </a:r>
          </a:p>
          <a:p>
            <a:r>
              <a:rPr lang="en-US" dirty="0"/>
              <a:t>School Nurses also collect a lot of really good information with student enrollment. </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4</a:t>
            </a:fld>
            <a:endParaRPr lang="en-MY"/>
          </a:p>
        </p:txBody>
      </p:sp>
    </p:spTree>
    <p:extLst>
      <p:ext uri="{BB962C8B-B14F-4D97-AF65-F5344CB8AC3E}">
        <p14:creationId xmlns:p14="http://schemas.microsoft.com/office/powerpoint/2010/main" val="152300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Online Reporting System provides a platform for school nurses to share information about the chronic health conditions and healthcare needs of their district’s student population.  These aggregate reports can then be compiled from the database to report on healthcare needs of students at the county and state-levels.  This report includes things like number of students with Asthma, Diabetes, Seizures, and Life threatening Allergies that can be compared with national data.  The broad listing of conditions including cancer, hearing impairment, genetic and autoimmune disorders, and mental health diagnoses helps provide a picture of the health and care needs of the population, and more broadly, the community.  The annual state-level report is posted on the School Health web page in both report and with infographics. </a:t>
            </a:r>
          </a:p>
        </p:txBody>
      </p:sp>
      <p:sp>
        <p:nvSpPr>
          <p:cNvPr id="4" name="Slide Number Placeholder 3"/>
          <p:cNvSpPr>
            <a:spLocks noGrp="1"/>
          </p:cNvSpPr>
          <p:nvPr>
            <p:ph type="sldNum" sz="quarter" idx="10"/>
          </p:nvPr>
        </p:nvSpPr>
        <p:spPr/>
        <p:txBody>
          <a:bodyPr/>
          <a:lstStyle/>
          <a:p>
            <a:fld id="{D3F6CAA8-8B9F-4696-96C3-CF58CA8A4623}" type="slidenum">
              <a:rPr lang="en-MY" smtClean="0"/>
              <a:t>5</a:t>
            </a:fld>
            <a:endParaRPr lang="en-MY"/>
          </a:p>
        </p:txBody>
      </p:sp>
    </p:spTree>
    <p:extLst>
      <p:ext uri="{BB962C8B-B14F-4D97-AF65-F5344CB8AC3E}">
        <p14:creationId xmlns:p14="http://schemas.microsoft.com/office/powerpoint/2010/main" val="56494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SHP uses the annual Special Health Care Needs and Chronic Conditions reports to compare how Missouri is trending, compared with the national student population.  Resources from the CDC provide the national rates for a few key health indicators—</a:t>
            </a:r>
          </a:p>
          <a:p>
            <a:pPr marL="171450" indent="-171450">
              <a:buFont typeface="Arial" panose="020B0604020202020204" pitchFamily="34" charset="0"/>
              <a:buChar char="•"/>
            </a:pPr>
            <a:r>
              <a:rPr lang="en-US" dirty="0"/>
              <a:t>Life Threatening Allergies, where MO shows slightly below the 4% national rate</a:t>
            </a:r>
          </a:p>
          <a:p>
            <a:pPr marL="171450" indent="-171450">
              <a:buFont typeface="Arial" panose="020B0604020202020204" pitchFamily="34" charset="0"/>
              <a:buChar char="•"/>
            </a:pPr>
            <a:r>
              <a:rPr lang="en-US" dirty="0"/>
              <a:t>Asthma where MO trends on the higher end with just over 9% compared to the national numbers</a:t>
            </a:r>
          </a:p>
          <a:p>
            <a:pPr marL="171450" indent="-171450">
              <a:buFont typeface="Arial" panose="020B0604020202020204" pitchFamily="34" charset="0"/>
              <a:buChar char="•"/>
            </a:pPr>
            <a:r>
              <a:rPr lang="en-US" dirty="0"/>
              <a:t>Diabetes in MO students is about even with the nation, and for</a:t>
            </a:r>
          </a:p>
          <a:p>
            <a:pPr marL="171450" indent="-171450">
              <a:buFont typeface="Arial" panose="020B0604020202020204" pitchFamily="34" charset="0"/>
              <a:buChar char="•"/>
            </a:pPr>
            <a:r>
              <a:rPr lang="en-US" dirty="0"/>
              <a:t>Seizure disorders, MO continues to trend higher than rates across the country.</a:t>
            </a:r>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6</a:t>
            </a:fld>
            <a:endParaRPr lang="en-MY"/>
          </a:p>
        </p:txBody>
      </p:sp>
    </p:spTree>
    <p:extLst>
      <p:ext uri="{BB962C8B-B14F-4D97-AF65-F5344CB8AC3E}">
        <p14:creationId xmlns:p14="http://schemas.microsoft.com/office/powerpoint/2010/main" val="3320199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included in the School Health Online Reporting System (SHORS)is the Staffing Survey.  This annual report provides us at the SHP with the contact information for the lead nurses and school health room staff.  We use this for communicating updates and just-in-time information to school nurses through our ‘News You Can Use’ emails.  This allows us to connect with schools and health office staff directly.  We can target information by region, by county, or any project specific needs based on student enrollment or otherwise.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complete an annual report from this staffing survey.  This includes the nurse to student ratio, the number of professional and unlicensed staff in health rooms, as well as the training and educational preparation of the health office personnel.  We find from this report that in many of our smaller rural schools, professional staff is not always an option, and in the case of LPNs and Health Aides, it is often difficult to find the necessary RN/MD supervision for the practice.  Many LPHAs in Missouri have been great to step up and support their school health services, providing staff to cover the health office, signing on to provide the RN/MD supervision required for LPN practice, and supporting health education in the districts.  We are always available to, with LPHAs to help you all connect with your schools. </a:t>
            </a:r>
          </a:p>
          <a:p>
            <a:endParaRPr lang="en-US" dirty="0"/>
          </a:p>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8</a:t>
            </a:fld>
            <a:endParaRPr lang="en-MY"/>
          </a:p>
        </p:txBody>
      </p:sp>
    </p:spTree>
    <p:extLst>
      <p:ext uri="{BB962C8B-B14F-4D97-AF65-F5344CB8AC3E}">
        <p14:creationId xmlns:p14="http://schemas.microsoft.com/office/powerpoint/2010/main" val="304453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912521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056406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theme" Target="../theme/theme1.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871" r:id="rId95"/>
    <p:sldLayoutId id="2147483872" r:id="rId96"/>
    <p:sldLayoutId id="2147483873" r:id="rId97"/>
    <p:sldLayoutId id="2147483874" r:id="rId98"/>
    <p:sldLayoutId id="2147483910" r:id="rId99"/>
    <p:sldLayoutId id="2147483911" r:id="rId100"/>
    <p:sldLayoutId id="2147483917" r:id="rId101"/>
    <p:sldLayoutId id="2147483915" r:id="rId102"/>
    <p:sldLayoutId id="2147483916" r:id="rId103"/>
    <p:sldLayoutId id="2147483715" r:id="rId104"/>
    <p:sldLayoutId id="2147483716" r:id="rId105"/>
    <p:sldLayoutId id="2147483817" r:id="rId106"/>
    <p:sldLayoutId id="2147483818" r:id="rId107"/>
    <p:sldLayoutId id="2147483819" r:id="rId108"/>
    <p:sldLayoutId id="2147483820" r:id="rId109"/>
    <p:sldLayoutId id="2147483821" r:id="rId110"/>
    <p:sldLayoutId id="2147483822" r:id="rId111"/>
    <p:sldLayoutId id="2147483823" r:id="rId112"/>
    <p:sldLayoutId id="2147483725" r:id="rId113"/>
    <p:sldLayoutId id="2147483726" r:id="rId114"/>
    <p:sldLayoutId id="2147483727" r:id="rId115"/>
    <p:sldLayoutId id="2147483728" r:id="rId116"/>
    <p:sldLayoutId id="2147483729" r:id="rId117"/>
    <p:sldLayoutId id="2147483730" r:id="rId118"/>
    <p:sldLayoutId id="2147483731" r:id="rId119"/>
    <p:sldLayoutId id="2147483744" r:id="rId120"/>
    <p:sldLayoutId id="2147483745" r:id="rId121"/>
    <p:sldLayoutId id="2147483746" r:id="rId122"/>
    <p:sldLayoutId id="2147483735" r:id="rId123"/>
    <p:sldLayoutId id="2147483736" r:id="rId124"/>
    <p:sldLayoutId id="2147483737" r:id="rId125"/>
    <p:sldLayoutId id="2147483738" r:id="rId126"/>
    <p:sldLayoutId id="2147483739" r:id="rId127"/>
    <p:sldLayoutId id="2147483740" r:id="rId128"/>
    <p:sldLayoutId id="2147483741" r:id="rId129"/>
    <p:sldLayoutId id="2147483724" r:id="rId130"/>
    <p:sldLayoutId id="2147483743" r:id="rId131"/>
    <p:sldLayoutId id="2147483825" r:id="rId132"/>
    <p:sldLayoutId id="2147483842" r:id="rId133"/>
    <p:sldLayoutId id="2147483843" r:id="rId134"/>
    <p:sldLayoutId id="2147483844" r:id="rId135"/>
    <p:sldLayoutId id="2147483845" r:id="rId136"/>
    <p:sldLayoutId id="2147483846" r:id="rId137"/>
    <p:sldLayoutId id="2147483847" r:id="rId138"/>
    <p:sldLayoutId id="2147483848" r:id="rId139"/>
    <p:sldLayoutId id="2147483849" r:id="rId140"/>
    <p:sldLayoutId id="2147483850" r:id="rId141"/>
    <p:sldLayoutId id="2147483824" r:id="rId142"/>
    <p:sldLayoutId id="2147483841" r:id="rId143"/>
    <p:sldLayoutId id="2147483920" r:id="rId144"/>
    <p:sldLayoutId id="2147483921" r:id="rId145"/>
    <p:sldLayoutId id="2147483922" r:id="rId146"/>
    <p:sldLayoutId id="2147483923" r:id="rId147"/>
    <p:sldLayoutId id="2147483723" r:id="rId148"/>
    <p:sldLayoutId id="2147483770" r:id="rId149"/>
    <p:sldLayoutId id="2147483771" r:id="rId150"/>
    <p:sldLayoutId id="2147483747" r:id="rId151"/>
    <p:sldLayoutId id="2147483748" r:id="rId152"/>
    <p:sldLayoutId id="2147483749" r:id="rId153"/>
    <p:sldLayoutId id="2147483906" r:id="rId154"/>
    <p:sldLayoutId id="2147483907" r:id="rId155"/>
    <p:sldLayoutId id="2147483914" r:id="rId156"/>
    <p:sldLayoutId id="2147483851" r:id="rId157"/>
    <p:sldLayoutId id="2147483769" r:id="rId158"/>
    <p:sldLayoutId id="2147483836" r:id="rId159"/>
    <p:sldLayoutId id="2147483802" r:id="rId160"/>
    <p:sldLayoutId id="2147483811" r:id="rId161"/>
    <p:sldLayoutId id="2147483805" r:id="rId162"/>
    <p:sldLayoutId id="2147483827" r:id="rId163"/>
    <p:sldLayoutId id="2147483891" r:id="rId164"/>
    <p:sldLayoutId id="2147483892" r:id="rId165"/>
    <p:sldLayoutId id="2147483790" r:id="rId166"/>
    <p:sldLayoutId id="2147483879" r:id="rId167"/>
    <p:sldLayoutId id="2147483880" r:id="rId168"/>
    <p:sldLayoutId id="2147483881" r:id="rId169"/>
    <p:sldLayoutId id="2147483882" r:id="rId170"/>
    <p:sldLayoutId id="2147483883" r:id="rId171"/>
    <p:sldLayoutId id="2147483884" r:id="rId172"/>
    <p:sldLayoutId id="2147483887" r:id="rId173"/>
    <p:sldLayoutId id="2147483912" r:id="rId174"/>
    <p:sldLayoutId id="2147483885" r:id="rId175"/>
    <p:sldLayoutId id="2147483886" r:id="rId176"/>
    <p:sldLayoutId id="2147483888" r:id="rId177"/>
    <p:sldLayoutId id="2147483918" r:id="rId178"/>
    <p:sldLayoutId id="2147483919" r:id="rId179"/>
    <p:sldLayoutId id="2147483925" r:id="rId180"/>
    <p:sldLayoutId id="2147483926" r:id="rId181"/>
    <p:sldLayoutId id="2147483928" r:id="rId182"/>
    <p:sldLayoutId id="2147483806" r:id="rId183"/>
    <p:sldLayoutId id="2147483808" r:id="rId184"/>
    <p:sldLayoutId id="2147483809" r:id="rId185"/>
    <p:sldLayoutId id="2147483810" r:id="rId186"/>
    <p:sldLayoutId id="2147483826" r:id="rId187"/>
    <p:sldLayoutId id="2147483941" r:id="rId188"/>
    <p:sldLayoutId id="2147483943" r:id="rId189"/>
    <p:sldLayoutId id="2147483944" r:id="rId190"/>
    <p:sldLayoutId id="2147483945" r:id="rId191"/>
    <p:sldLayoutId id="2147483946" r:id="rId192"/>
    <p:sldLayoutId id="2147483908" r:id="rId193"/>
    <p:sldLayoutId id="2147483664" r:id="rId194"/>
    <p:sldLayoutId id="2147483665" r:id="rId195"/>
    <p:sldLayoutId id="2147483666" r:id="rId196"/>
    <p:sldLayoutId id="2147483667" r:id="rId197"/>
    <p:sldLayoutId id="2147483671" r:id="rId198"/>
    <p:sldLayoutId id="2147483673" r:id="rId199"/>
    <p:sldLayoutId id="2147483674" r:id="rId200"/>
    <p:sldLayoutId id="2147483861" r:id="rId201"/>
    <p:sldLayoutId id="2147483900" r:id="rId202"/>
    <p:sldLayoutId id="2147483678" r:id="rId203"/>
    <p:sldLayoutId id="2147483687" r:id="rId204"/>
    <p:sldLayoutId id="2147483686" r:id="rId205"/>
    <p:sldLayoutId id="2147483688" r:id="rId206"/>
    <p:sldLayoutId id="2147483689" r:id="rId207"/>
    <p:sldLayoutId id="2147483690" r:id="rId208"/>
    <p:sldLayoutId id="2147483691" r:id="rId209"/>
    <p:sldLayoutId id="2147483679" r:id="rId210"/>
    <p:sldLayoutId id="2147483692" r:id="rId211"/>
    <p:sldLayoutId id="2147483681" r:id="rId212"/>
    <p:sldLayoutId id="2147483682" r:id="rId213"/>
    <p:sldLayoutId id="2147483683" r:id="rId214"/>
    <p:sldLayoutId id="2147483756" r:id="rId215"/>
    <p:sldLayoutId id="2147483757" r:id="rId216"/>
    <p:sldLayoutId id="2147483758" r:id="rId217"/>
    <p:sldLayoutId id="2147483759" r:id="rId218"/>
    <p:sldLayoutId id="2147483760" r:id="rId219"/>
    <p:sldLayoutId id="2147483684" r:id="rId220"/>
    <p:sldLayoutId id="2147483685" r:id="rId221"/>
    <p:sldLayoutId id="2147483772" r:id="rId222"/>
    <p:sldLayoutId id="2147483856" r:id="rId223"/>
    <p:sldLayoutId id="2147483857" r:id="rId224"/>
    <p:sldLayoutId id="2147483858" r:id="rId225"/>
    <p:sldLayoutId id="2147483859" r:id="rId226"/>
    <p:sldLayoutId id="2147483855" r:id="rId227"/>
    <p:sldLayoutId id="2147483931" r:id="rId228"/>
    <p:sldLayoutId id="2147483932" r:id="rId229"/>
    <p:sldLayoutId id="2147483694" r:id="rId230"/>
    <p:sldLayoutId id="2147483695" r:id="rId231"/>
    <p:sldLayoutId id="2147483706" r:id="rId232"/>
    <p:sldLayoutId id="2147483707" r:id="rId233"/>
    <p:sldLayoutId id="2147483708" r:id="rId234"/>
    <p:sldLayoutId id="2147483702" r:id="rId235"/>
    <p:sldLayoutId id="2147483697" r:id="rId236"/>
    <p:sldLayoutId id="2147483698" r:id="rId237"/>
    <p:sldLayoutId id="2147483699" r:id="rId238"/>
    <p:sldLayoutId id="2147483700" r:id="rId239"/>
    <p:sldLayoutId id="2147483703" r:id="rId240"/>
    <p:sldLayoutId id="2147483704" r:id="rId241"/>
    <p:sldLayoutId id="2147483705" r:id="rId242"/>
    <p:sldLayoutId id="2147483709" r:id="rId243"/>
    <p:sldLayoutId id="2147483701" r:id="rId244"/>
    <p:sldLayoutId id="2147483812" r:id="rId245"/>
    <p:sldLayoutId id="2147483813" r:id="rId246"/>
    <p:sldLayoutId id="2147483814" r:id="rId247"/>
    <p:sldLayoutId id="2147483835" r:id="rId248"/>
    <p:sldLayoutId id="2147483801" r:id="rId249"/>
    <p:sldLayoutId id="2147483717" r:id="rId250"/>
    <p:sldLayoutId id="2147483904" r:id="rId251"/>
    <p:sldLayoutId id="2147483718" r:id="rId252"/>
    <p:sldLayoutId id="2147483719" r:id="rId253"/>
    <p:sldLayoutId id="2147483839" r:id="rId254"/>
    <p:sldLayoutId id="2147483838" r:id="rId255"/>
    <p:sldLayoutId id="2147483840" r:id="rId256"/>
    <p:sldLayoutId id="2147483889" r:id="rId257"/>
    <p:sldLayoutId id="2147483890" r:id="rId258"/>
    <p:sldLayoutId id="2147483720" r:id="rId259"/>
    <p:sldLayoutId id="2147483803" r:id="rId260"/>
    <p:sldLayoutId id="2147483804" r:id="rId261"/>
    <p:sldLayoutId id="2147483795" r:id="rId262"/>
    <p:sldLayoutId id="2147483807" r:id="rId263"/>
    <p:sldLayoutId id="2147483905" r:id="rId2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7.xml"/><Relationship Id="rId5" Type="http://schemas.microsoft.com/office/2007/relationships/hdphoto" Target="../media/hdphoto5.wdp"/><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7.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187.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9E730-F964-4C4B-A1EF-AD7B3E38A301}"/>
              </a:ext>
            </a:extLst>
          </p:cNvPr>
          <p:cNvSpPr/>
          <p:nvPr/>
        </p:nvSpPr>
        <p:spPr>
          <a:xfrm>
            <a:off x="0" y="0"/>
            <a:ext cx="12192000" cy="6858000"/>
          </a:xfrm>
          <a:prstGeom prst="rect">
            <a:avLst/>
          </a:prstGeom>
          <a:gradFill flip="none" rotWithShape="1">
            <a:gsLst>
              <a:gs pos="100000">
                <a:schemeClr val="accent6"/>
              </a:gs>
              <a:gs pos="0">
                <a:schemeClr val="accent1"/>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6+++++</a:t>
            </a:r>
          </a:p>
        </p:txBody>
      </p:sp>
      <p:sp>
        <p:nvSpPr>
          <p:cNvPr id="3" name="Rectangle 2">
            <a:extLst>
              <a:ext uri="{FF2B5EF4-FFF2-40B4-BE49-F238E27FC236}">
                <a16:creationId xmlns:a16="http://schemas.microsoft.com/office/drawing/2014/main" id="{AC8796EE-A06B-460B-AA0C-C8B6C686AB27}"/>
              </a:ext>
            </a:extLst>
          </p:cNvPr>
          <p:cNvSpPr/>
          <p:nvPr/>
        </p:nvSpPr>
        <p:spPr>
          <a:xfrm>
            <a:off x="609601" y="861134"/>
            <a:ext cx="10972798" cy="54308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TextBox 3">
            <a:extLst>
              <a:ext uri="{FF2B5EF4-FFF2-40B4-BE49-F238E27FC236}">
                <a16:creationId xmlns:a16="http://schemas.microsoft.com/office/drawing/2014/main" id="{402D7909-738A-44C9-BC28-8609EFD38B0A}"/>
              </a:ext>
            </a:extLst>
          </p:cNvPr>
          <p:cNvSpPr txBox="1"/>
          <p:nvPr/>
        </p:nvSpPr>
        <p:spPr>
          <a:xfrm>
            <a:off x="2436659" y="3584592"/>
            <a:ext cx="7340472" cy="923330"/>
          </a:xfrm>
          <a:prstGeom prst="rect">
            <a:avLst/>
          </a:prstGeom>
          <a:noFill/>
        </p:spPr>
        <p:txBody>
          <a:bodyPr wrap="none" rtlCol="0">
            <a:spAutoFit/>
          </a:bodyPr>
          <a:lstStyle/>
          <a:p>
            <a:pPr algn="ctr"/>
            <a:r>
              <a:rPr lang="en-MY" sz="5400" dirty="0">
                <a:latin typeface="+mj-lt"/>
              </a:rPr>
              <a:t>School Health Program</a:t>
            </a:r>
          </a:p>
        </p:txBody>
      </p:sp>
      <p:cxnSp>
        <p:nvCxnSpPr>
          <p:cNvPr id="7" name="Straight Connector 6">
            <a:extLst>
              <a:ext uri="{FF2B5EF4-FFF2-40B4-BE49-F238E27FC236}">
                <a16:creationId xmlns:a16="http://schemas.microsoft.com/office/drawing/2014/main" id="{30FB821F-F3CC-4636-8DAC-DC7A3795EFA2}"/>
              </a:ext>
            </a:extLst>
          </p:cNvPr>
          <p:cNvCxnSpPr>
            <a:cxnSpLocks/>
          </p:cNvCxnSpPr>
          <p:nvPr/>
        </p:nvCxnSpPr>
        <p:spPr>
          <a:xfrm>
            <a:off x="2460171" y="4988849"/>
            <a:ext cx="7239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8259AB7-BDCA-4A6C-A18A-B9F81CDC0816}"/>
              </a:ext>
            </a:extLst>
          </p:cNvPr>
          <p:cNvSpPr txBox="1"/>
          <p:nvPr/>
        </p:nvSpPr>
        <p:spPr>
          <a:xfrm>
            <a:off x="3970105" y="5168383"/>
            <a:ext cx="4262706" cy="646331"/>
          </a:xfrm>
          <a:prstGeom prst="rect">
            <a:avLst/>
          </a:prstGeom>
          <a:noFill/>
        </p:spPr>
        <p:txBody>
          <a:bodyPr wrap="none" rtlCol="0">
            <a:spAutoFit/>
          </a:bodyPr>
          <a:lstStyle/>
          <a:p>
            <a:pPr algn="ctr"/>
            <a:r>
              <a:rPr lang="en-US" dirty="0"/>
              <a:t>Marjorie Cole, MSN, RN, FASHA</a:t>
            </a:r>
          </a:p>
          <a:p>
            <a:pPr algn="ctr"/>
            <a:r>
              <a:rPr lang="en-US" dirty="0"/>
              <a:t>Missouri State School Nurse Consultant</a:t>
            </a:r>
            <a:endParaRPr lang="en-MY"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12908" y="-153211"/>
            <a:ext cx="3587965" cy="3587965"/>
          </a:xfrm>
          <a:prstGeom prst="rect">
            <a:avLst/>
          </a:prstGeom>
        </p:spPr>
      </p:pic>
    </p:spTree>
    <p:extLst>
      <p:ext uri="{BB962C8B-B14F-4D97-AF65-F5344CB8AC3E}">
        <p14:creationId xmlns:p14="http://schemas.microsoft.com/office/powerpoint/2010/main" val="2563009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raphic 4">
            <a:extLst>
              <a:ext uri="{FF2B5EF4-FFF2-40B4-BE49-F238E27FC236}">
                <a16:creationId xmlns:a16="http://schemas.microsoft.com/office/drawing/2014/main" id="{D31FE80A-468B-4402-B222-2BDA37421296}"/>
              </a:ext>
            </a:extLst>
          </p:cNvPr>
          <p:cNvSpPr/>
          <p:nvPr/>
        </p:nvSpPr>
        <p:spPr>
          <a:xfrm rot="10800000">
            <a:off x="4483253" y="2358986"/>
            <a:ext cx="2688336" cy="2340864"/>
          </a:xfrm>
          <a:custGeom>
            <a:avLst/>
            <a:gdLst>
              <a:gd name="connsiteX0" fmla="*/ 1995198 w 3990464"/>
              <a:gd name="connsiteY0" fmla="*/ 3511922 h 3511922"/>
              <a:gd name="connsiteX1" fmla="*/ 211513 w 3990464"/>
              <a:gd name="connsiteY1" fmla="*/ 3511922 h 3511922"/>
              <a:gd name="connsiteX2" fmla="*/ 28630 w 3990464"/>
              <a:gd name="connsiteY2" fmla="*/ 3195109 h 3511922"/>
              <a:gd name="connsiteX3" fmla="*/ 920445 w 3990464"/>
              <a:gd name="connsiteY3" fmla="*/ 1650379 h 3511922"/>
              <a:gd name="connsiteX4" fmla="*/ 1812260 w 3990464"/>
              <a:gd name="connsiteY4" fmla="*/ 105704 h 3511922"/>
              <a:gd name="connsiteX5" fmla="*/ 2178136 w 3990464"/>
              <a:gd name="connsiteY5" fmla="*/ 105704 h 3511922"/>
              <a:gd name="connsiteX6" fmla="*/ 3069952 w 3990464"/>
              <a:gd name="connsiteY6" fmla="*/ 1650379 h 3511922"/>
              <a:gd name="connsiteX7" fmla="*/ 3961767 w 3990464"/>
              <a:gd name="connsiteY7" fmla="*/ 3195109 h 3511922"/>
              <a:gd name="connsiteX8" fmla="*/ 3778883 w 3990464"/>
              <a:gd name="connsiteY8" fmla="*/ 3511922 h 35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64" h="3511922">
                <a:moveTo>
                  <a:pt x="1995198" y="3511922"/>
                </a:moveTo>
                <a:lnTo>
                  <a:pt x="211513" y="3511922"/>
                </a:lnTo>
                <a:cubicBezTo>
                  <a:pt x="48950" y="3511922"/>
                  <a:pt x="-52706" y="3335885"/>
                  <a:pt x="28630" y="3195109"/>
                </a:cubicBezTo>
                <a:lnTo>
                  <a:pt x="920445" y="1650379"/>
                </a:lnTo>
                <a:lnTo>
                  <a:pt x="1812260" y="105704"/>
                </a:lnTo>
                <a:cubicBezTo>
                  <a:pt x="1893488" y="-35235"/>
                  <a:pt x="2096800" y="-35235"/>
                  <a:pt x="2178136" y="105704"/>
                </a:cubicBezTo>
                <a:lnTo>
                  <a:pt x="3069952" y="1650379"/>
                </a:lnTo>
                <a:lnTo>
                  <a:pt x="3961767" y="3195109"/>
                </a:lnTo>
                <a:cubicBezTo>
                  <a:pt x="4043266" y="3335885"/>
                  <a:pt x="3941446" y="3511922"/>
                  <a:pt x="3778883" y="3511922"/>
                </a:cubicBezTo>
                <a:close/>
              </a:path>
            </a:pathLst>
          </a:custGeom>
          <a:solidFill>
            <a:schemeClr val="accent1"/>
          </a:solidFill>
          <a:ln w="127000" cap="flat">
            <a:solidFill>
              <a:schemeClr val="accent1">
                <a:lumMod val="60000"/>
                <a:lumOff val="40000"/>
              </a:schemeClr>
            </a:solidFill>
            <a:prstDash val="solid"/>
            <a:miter/>
          </a:ln>
        </p:spPr>
        <p:txBody>
          <a:bodyPr rtlCol="0" anchor="ctr"/>
          <a:lstStyle/>
          <a:p>
            <a:endParaRPr lang="en-US">
              <a:solidFill>
                <a:schemeClr val="accent1"/>
              </a:solidFill>
              <a:latin typeface="Arial" panose="020B0604020202020204" pitchFamily="34" charset="0"/>
              <a:cs typeface="Arial" panose="020B0604020202020204" pitchFamily="34" charset="0"/>
            </a:endParaRPr>
          </a:p>
        </p:txBody>
      </p:sp>
      <p:sp>
        <p:nvSpPr>
          <p:cNvPr id="16" name="Graphic 4">
            <a:extLst>
              <a:ext uri="{FF2B5EF4-FFF2-40B4-BE49-F238E27FC236}">
                <a16:creationId xmlns:a16="http://schemas.microsoft.com/office/drawing/2014/main" id="{F562AA3F-809B-434B-B34D-A51B0D704611}"/>
              </a:ext>
            </a:extLst>
          </p:cNvPr>
          <p:cNvSpPr/>
          <p:nvPr/>
        </p:nvSpPr>
        <p:spPr>
          <a:xfrm>
            <a:off x="2422483" y="2681116"/>
            <a:ext cx="2688336" cy="2340864"/>
          </a:xfrm>
          <a:custGeom>
            <a:avLst/>
            <a:gdLst>
              <a:gd name="connsiteX0" fmla="*/ 1995198 w 3990464"/>
              <a:gd name="connsiteY0" fmla="*/ 3511922 h 3511922"/>
              <a:gd name="connsiteX1" fmla="*/ 211513 w 3990464"/>
              <a:gd name="connsiteY1" fmla="*/ 3511922 h 3511922"/>
              <a:gd name="connsiteX2" fmla="*/ 28630 w 3990464"/>
              <a:gd name="connsiteY2" fmla="*/ 3195109 h 3511922"/>
              <a:gd name="connsiteX3" fmla="*/ 920445 w 3990464"/>
              <a:gd name="connsiteY3" fmla="*/ 1650379 h 3511922"/>
              <a:gd name="connsiteX4" fmla="*/ 1812260 w 3990464"/>
              <a:gd name="connsiteY4" fmla="*/ 105704 h 3511922"/>
              <a:gd name="connsiteX5" fmla="*/ 2178136 w 3990464"/>
              <a:gd name="connsiteY5" fmla="*/ 105704 h 3511922"/>
              <a:gd name="connsiteX6" fmla="*/ 3069952 w 3990464"/>
              <a:gd name="connsiteY6" fmla="*/ 1650379 h 3511922"/>
              <a:gd name="connsiteX7" fmla="*/ 3961767 w 3990464"/>
              <a:gd name="connsiteY7" fmla="*/ 3195109 h 3511922"/>
              <a:gd name="connsiteX8" fmla="*/ 3778883 w 3990464"/>
              <a:gd name="connsiteY8" fmla="*/ 3511922 h 35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64" h="3511922">
                <a:moveTo>
                  <a:pt x="1995198" y="3511922"/>
                </a:moveTo>
                <a:lnTo>
                  <a:pt x="211513" y="3511922"/>
                </a:lnTo>
                <a:cubicBezTo>
                  <a:pt x="48950" y="3511922"/>
                  <a:pt x="-52706" y="3335885"/>
                  <a:pt x="28630" y="3195109"/>
                </a:cubicBezTo>
                <a:lnTo>
                  <a:pt x="920445" y="1650379"/>
                </a:lnTo>
                <a:lnTo>
                  <a:pt x="1812260" y="105704"/>
                </a:lnTo>
                <a:cubicBezTo>
                  <a:pt x="1893488" y="-35235"/>
                  <a:pt x="2096800" y="-35235"/>
                  <a:pt x="2178136" y="105704"/>
                </a:cubicBezTo>
                <a:lnTo>
                  <a:pt x="3069952" y="1650379"/>
                </a:lnTo>
                <a:lnTo>
                  <a:pt x="3961767" y="3195109"/>
                </a:lnTo>
                <a:cubicBezTo>
                  <a:pt x="4043266" y="3335885"/>
                  <a:pt x="3941446" y="3511922"/>
                  <a:pt x="3778883" y="3511922"/>
                </a:cubicBezTo>
                <a:close/>
              </a:path>
            </a:pathLst>
          </a:custGeom>
          <a:solidFill>
            <a:schemeClr val="accent2"/>
          </a:solidFill>
          <a:ln w="127000" cap="flat">
            <a:solidFill>
              <a:schemeClr val="accent2">
                <a:lumMod val="60000"/>
                <a:lumOff val="40000"/>
              </a:schemeClr>
            </a:solidFill>
            <a:prstDash val="solid"/>
            <a:miter/>
          </a:ln>
        </p:spPr>
        <p:txBody>
          <a:bodyPr rtlCol="0" anchor="ctr"/>
          <a:lstStyle/>
          <a:p>
            <a:endParaRPr lang="en-US">
              <a:solidFill>
                <a:schemeClr val="accent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03C1B78-F260-4E59-8223-345F51582DAE}"/>
              </a:ext>
            </a:extLst>
          </p:cNvPr>
          <p:cNvSpPr/>
          <p:nvPr/>
        </p:nvSpPr>
        <p:spPr>
          <a:xfrm>
            <a:off x="4346108" y="1258460"/>
            <a:ext cx="3004736" cy="1107996"/>
          </a:xfrm>
          <a:prstGeom prst="rect">
            <a:avLst/>
          </a:prstGeom>
        </p:spPr>
        <p:txBody>
          <a:bodyPr wrap="square">
            <a:spAutoFit/>
          </a:bodyPr>
          <a:lstStyle/>
          <a:p>
            <a:pPr algn="ctr"/>
            <a:r>
              <a:rPr lang="en-MY" sz="22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Missouri TEAMS</a:t>
            </a:r>
          </a:p>
          <a:p>
            <a:pPr algn="ctr"/>
            <a:r>
              <a:rPr lang="en-MY" sz="1600" dirty="0">
                <a:solidFill>
                  <a:schemeClr val="tx2"/>
                </a:solidFill>
                <a:latin typeface="Arial" panose="020B0604020202020204" pitchFamily="34" charset="0"/>
                <a:cs typeface="Arial" panose="020B0604020202020204" pitchFamily="34" charset="0"/>
              </a:rPr>
              <a:t>Health services Assessment Tool for Schools (HATS)</a:t>
            </a:r>
            <a:endParaRPr lang="en-MY" sz="1400" dirty="0">
              <a:solidFill>
                <a:schemeClr val="tx2"/>
              </a:solidFill>
              <a:latin typeface="Arial" panose="020B0604020202020204" pitchFamily="34" charset="0"/>
              <a:cs typeface="Arial" panose="020B0604020202020204" pitchFamily="34" charset="0"/>
            </a:endParaRPr>
          </a:p>
          <a:p>
            <a:pPr algn="ctr"/>
            <a:endParaRPr lang="en-MY" sz="1200" b="1" dirty="0">
              <a:solidFill>
                <a:schemeClr val="tx2"/>
              </a:solidFill>
              <a:latin typeface="Arial" panose="020B0604020202020204" pitchFamily="34" charset="0"/>
              <a:cs typeface="Arial" panose="020B0604020202020204" pitchFamily="34" charset="0"/>
            </a:endParaRPr>
          </a:p>
        </p:txBody>
      </p:sp>
      <p:sp>
        <p:nvSpPr>
          <p:cNvPr id="18" name="Graphic 4">
            <a:extLst>
              <a:ext uri="{FF2B5EF4-FFF2-40B4-BE49-F238E27FC236}">
                <a16:creationId xmlns:a16="http://schemas.microsoft.com/office/drawing/2014/main" id="{31F25905-FBCE-421F-8528-54466517C75A}"/>
              </a:ext>
            </a:extLst>
          </p:cNvPr>
          <p:cNvSpPr/>
          <p:nvPr/>
        </p:nvSpPr>
        <p:spPr>
          <a:xfrm>
            <a:off x="6685488" y="2592980"/>
            <a:ext cx="2688336" cy="2340864"/>
          </a:xfrm>
          <a:custGeom>
            <a:avLst/>
            <a:gdLst>
              <a:gd name="connsiteX0" fmla="*/ 1995198 w 3990464"/>
              <a:gd name="connsiteY0" fmla="*/ 3511922 h 3511922"/>
              <a:gd name="connsiteX1" fmla="*/ 211513 w 3990464"/>
              <a:gd name="connsiteY1" fmla="*/ 3511922 h 3511922"/>
              <a:gd name="connsiteX2" fmla="*/ 28630 w 3990464"/>
              <a:gd name="connsiteY2" fmla="*/ 3195109 h 3511922"/>
              <a:gd name="connsiteX3" fmla="*/ 920445 w 3990464"/>
              <a:gd name="connsiteY3" fmla="*/ 1650379 h 3511922"/>
              <a:gd name="connsiteX4" fmla="*/ 1812260 w 3990464"/>
              <a:gd name="connsiteY4" fmla="*/ 105704 h 3511922"/>
              <a:gd name="connsiteX5" fmla="*/ 2178136 w 3990464"/>
              <a:gd name="connsiteY5" fmla="*/ 105704 h 3511922"/>
              <a:gd name="connsiteX6" fmla="*/ 3069952 w 3990464"/>
              <a:gd name="connsiteY6" fmla="*/ 1650379 h 3511922"/>
              <a:gd name="connsiteX7" fmla="*/ 3961767 w 3990464"/>
              <a:gd name="connsiteY7" fmla="*/ 3195109 h 3511922"/>
              <a:gd name="connsiteX8" fmla="*/ 3778883 w 3990464"/>
              <a:gd name="connsiteY8" fmla="*/ 3511922 h 35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64" h="3511922">
                <a:moveTo>
                  <a:pt x="1995198" y="3511922"/>
                </a:moveTo>
                <a:lnTo>
                  <a:pt x="211513" y="3511922"/>
                </a:lnTo>
                <a:cubicBezTo>
                  <a:pt x="48950" y="3511922"/>
                  <a:pt x="-52706" y="3335885"/>
                  <a:pt x="28630" y="3195109"/>
                </a:cubicBezTo>
                <a:lnTo>
                  <a:pt x="920445" y="1650379"/>
                </a:lnTo>
                <a:lnTo>
                  <a:pt x="1812260" y="105704"/>
                </a:lnTo>
                <a:cubicBezTo>
                  <a:pt x="1893488" y="-35235"/>
                  <a:pt x="2096800" y="-35235"/>
                  <a:pt x="2178136" y="105704"/>
                </a:cubicBezTo>
                <a:lnTo>
                  <a:pt x="3069952" y="1650379"/>
                </a:lnTo>
                <a:lnTo>
                  <a:pt x="3961767" y="3195109"/>
                </a:lnTo>
                <a:cubicBezTo>
                  <a:pt x="4043266" y="3335885"/>
                  <a:pt x="3941446" y="3511922"/>
                  <a:pt x="3778883" y="3511922"/>
                </a:cubicBezTo>
                <a:close/>
              </a:path>
            </a:pathLst>
          </a:custGeom>
          <a:solidFill>
            <a:schemeClr val="accent3"/>
          </a:solidFill>
          <a:ln w="127000" cap="flat">
            <a:solidFill>
              <a:schemeClr val="accent3">
                <a:lumMod val="60000"/>
                <a:lumOff val="40000"/>
              </a:schemeClr>
            </a:solidFill>
            <a:prstDash val="solid"/>
            <a:miter/>
          </a:ln>
        </p:spPr>
        <p:txBody>
          <a:bodyPr rtlCol="0" anchor="ctr"/>
          <a:lstStyle/>
          <a:p>
            <a:r>
              <a:rPr lang="en-US" dirty="0">
                <a:solidFill>
                  <a:schemeClr val="accent1"/>
                </a:solidFill>
                <a:latin typeface="Arial" panose="020B0604020202020204" pitchFamily="34" charset="0"/>
                <a:cs typeface="Arial" panose="020B0604020202020204" pitchFamily="34" charset="0"/>
              </a:rPr>
              <a:t> </a:t>
            </a:r>
          </a:p>
        </p:txBody>
      </p:sp>
      <p:pic>
        <p:nvPicPr>
          <p:cNvPr id="20" name="Picture 1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001193" y="2507371"/>
            <a:ext cx="1694566" cy="897925"/>
          </a:xfrm>
          <a:prstGeom prst="rect">
            <a:avLst/>
          </a:prstGeom>
        </p:spPr>
      </p:pic>
      <p:sp>
        <p:nvSpPr>
          <p:cNvPr id="22" name="Rectangle 21">
            <a:extLst>
              <a:ext uri="{FF2B5EF4-FFF2-40B4-BE49-F238E27FC236}">
                <a16:creationId xmlns:a16="http://schemas.microsoft.com/office/drawing/2014/main" id="{C31BB01A-8C81-4A5C-B162-0EDE08A477C3}"/>
              </a:ext>
            </a:extLst>
          </p:cNvPr>
          <p:cNvSpPr/>
          <p:nvPr/>
        </p:nvSpPr>
        <p:spPr>
          <a:xfrm>
            <a:off x="6522762" y="5160368"/>
            <a:ext cx="3013788" cy="1107996"/>
          </a:xfrm>
          <a:prstGeom prst="rect">
            <a:avLst/>
          </a:prstGeom>
        </p:spPr>
        <p:txBody>
          <a:bodyPr wrap="square">
            <a:spAutoFit/>
          </a:bodyPr>
          <a:lstStyle/>
          <a:p>
            <a:pPr algn="ctr"/>
            <a:r>
              <a:rPr lang="en-MY" sz="2200" b="1" dirty="0">
                <a:solidFill>
                  <a:schemeClr val="tx2"/>
                </a:solidFill>
                <a:latin typeface="Arial" panose="020B0604020202020204" pitchFamily="34" charset="0"/>
                <a:cs typeface="Arial" panose="020B0604020202020204" pitchFamily="34" charset="0"/>
              </a:rPr>
              <a:t>N.E.W.S.</a:t>
            </a:r>
          </a:p>
          <a:p>
            <a:pPr algn="ctr"/>
            <a:r>
              <a:rPr lang="en-MY" sz="2200" b="1" dirty="0">
                <a:solidFill>
                  <a:schemeClr val="tx2"/>
                </a:solidFill>
                <a:latin typeface="Arial" panose="020B0604020202020204" pitchFamily="34" charset="0"/>
                <a:cs typeface="Arial" panose="020B0604020202020204" pitchFamily="34" charset="0"/>
              </a:rPr>
              <a:t>Nurse Education Webinar Series</a:t>
            </a:r>
          </a:p>
        </p:txBody>
      </p:sp>
      <p:sp>
        <p:nvSpPr>
          <p:cNvPr id="24" name="Rectangle 23">
            <a:extLst>
              <a:ext uri="{FF2B5EF4-FFF2-40B4-BE49-F238E27FC236}">
                <a16:creationId xmlns:a16="http://schemas.microsoft.com/office/drawing/2014/main" id="{FC28259E-866C-4F66-A4AF-78C109CA5B0E}"/>
              </a:ext>
            </a:extLst>
          </p:cNvPr>
          <p:cNvSpPr/>
          <p:nvPr/>
        </p:nvSpPr>
        <p:spPr>
          <a:xfrm>
            <a:off x="2300717" y="5168045"/>
            <a:ext cx="2925214" cy="1107996"/>
          </a:xfrm>
          <a:prstGeom prst="rect">
            <a:avLst/>
          </a:prstGeom>
        </p:spPr>
        <p:txBody>
          <a:bodyPr wrap="square">
            <a:spAutoFit/>
          </a:bodyPr>
          <a:lstStyle/>
          <a:p>
            <a:pPr algn="ctr"/>
            <a:r>
              <a:rPr lang="en-MY" sz="2200" b="1" dirty="0">
                <a:solidFill>
                  <a:schemeClr val="tx2"/>
                </a:solidFill>
                <a:latin typeface="Arial" panose="020B0604020202020204" pitchFamily="34" charset="0"/>
                <a:cs typeface="Arial" panose="020B0604020202020204" pitchFamily="34" charset="0"/>
              </a:rPr>
              <a:t>Poverty Simulation Training for Missouri Schools</a:t>
            </a:r>
          </a:p>
        </p:txBody>
      </p:sp>
      <p:pic>
        <p:nvPicPr>
          <p:cNvPr id="25" name="Picture 10" descr="No photo description available."/>
          <p:cNvPicPr>
            <a:picLocks noChangeAspect="1" noChangeArrowheads="1"/>
          </p:cNvPicPr>
          <p:nvPr/>
        </p:nvPicPr>
        <p:blipFill rotWithShape="1">
          <a:blip r:embed="rId3" cstate="hqprint">
            <a:extLst>
              <a:ext uri="{28A0092B-C50C-407E-A947-70E740481C1C}">
                <a14:useLocalDpi xmlns:a14="http://schemas.microsoft.com/office/drawing/2010/main" val="0"/>
              </a:ext>
            </a:extLst>
          </a:blip>
          <a:srcRect l="10672" t="10596" r="10596" b="10882"/>
          <a:stretch/>
        </p:blipFill>
        <p:spPr bwMode="auto">
          <a:xfrm>
            <a:off x="3024446" y="3433806"/>
            <a:ext cx="1477756" cy="1473824"/>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6" descr="nursing Icon - Free PNG &amp; SVG 3384969 - Noun Project">
            <a:extLst>
              <a:ext uri="{FF2B5EF4-FFF2-40B4-BE49-F238E27FC236}">
                <a16:creationId xmlns:a16="http://schemas.microsoft.com/office/drawing/2014/main" id="{8FE913B5-C566-E786-6695-F5918F9825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artisticPhotocopy trans="83000" detail="7"/>
                    </a14:imgEffect>
                  </a14:imgLayer>
                </a14:imgProps>
              </a:ext>
              <a:ext uri="{28A0092B-C50C-407E-A947-70E740481C1C}">
                <a14:useLocalDpi xmlns:a14="http://schemas.microsoft.com/office/drawing/2010/main" val="0"/>
              </a:ext>
            </a:extLst>
          </a:blip>
          <a:srcRect/>
          <a:stretch>
            <a:fillRect/>
          </a:stretch>
        </p:blipFill>
        <p:spPr bwMode="auto">
          <a:xfrm>
            <a:off x="7284880" y="3253188"/>
            <a:ext cx="1489551" cy="14895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Title 1">
            <a:extLst>
              <a:ext uri="{FF2B5EF4-FFF2-40B4-BE49-F238E27FC236}">
                <a16:creationId xmlns:a16="http://schemas.microsoft.com/office/drawing/2014/main" id="{FA28C560-4170-0576-8318-838E79BBE103}"/>
              </a:ext>
            </a:extLst>
          </p:cNvPr>
          <p:cNvSpPr txBox="1">
            <a:spLocks/>
          </p:cNvSpPr>
          <p:nvPr/>
        </p:nvSpPr>
        <p:spPr>
          <a:xfrm>
            <a:off x="838198" y="159145"/>
            <a:ext cx="10515600"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a:solidFill>
                  <a:schemeClr val="tx2"/>
                </a:solidFill>
                <a:latin typeface="Arial" panose="020B0604020202020204" pitchFamily="34" charset="0"/>
                <a:cs typeface="Arial" panose="020B0604020202020204" pitchFamily="34" charset="0"/>
              </a:rPr>
              <a:t>Current Services and Projects</a:t>
            </a:r>
            <a:endParaRPr lang="en-US"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553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raphic 4">
            <a:extLst>
              <a:ext uri="{FF2B5EF4-FFF2-40B4-BE49-F238E27FC236}">
                <a16:creationId xmlns:a16="http://schemas.microsoft.com/office/drawing/2014/main" id="{D31FE80A-468B-4402-B222-2BDA37421296}"/>
              </a:ext>
            </a:extLst>
          </p:cNvPr>
          <p:cNvSpPr/>
          <p:nvPr/>
        </p:nvSpPr>
        <p:spPr>
          <a:xfrm rot="10800000">
            <a:off x="4483253" y="2358986"/>
            <a:ext cx="2688336" cy="2340864"/>
          </a:xfrm>
          <a:custGeom>
            <a:avLst/>
            <a:gdLst>
              <a:gd name="connsiteX0" fmla="*/ 1995198 w 3990464"/>
              <a:gd name="connsiteY0" fmla="*/ 3511922 h 3511922"/>
              <a:gd name="connsiteX1" fmla="*/ 211513 w 3990464"/>
              <a:gd name="connsiteY1" fmla="*/ 3511922 h 3511922"/>
              <a:gd name="connsiteX2" fmla="*/ 28630 w 3990464"/>
              <a:gd name="connsiteY2" fmla="*/ 3195109 h 3511922"/>
              <a:gd name="connsiteX3" fmla="*/ 920445 w 3990464"/>
              <a:gd name="connsiteY3" fmla="*/ 1650379 h 3511922"/>
              <a:gd name="connsiteX4" fmla="*/ 1812260 w 3990464"/>
              <a:gd name="connsiteY4" fmla="*/ 105704 h 3511922"/>
              <a:gd name="connsiteX5" fmla="*/ 2178136 w 3990464"/>
              <a:gd name="connsiteY5" fmla="*/ 105704 h 3511922"/>
              <a:gd name="connsiteX6" fmla="*/ 3069952 w 3990464"/>
              <a:gd name="connsiteY6" fmla="*/ 1650379 h 3511922"/>
              <a:gd name="connsiteX7" fmla="*/ 3961767 w 3990464"/>
              <a:gd name="connsiteY7" fmla="*/ 3195109 h 3511922"/>
              <a:gd name="connsiteX8" fmla="*/ 3778883 w 3990464"/>
              <a:gd name="connsiteY8" fmla="*/ 3511922 h 35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64" h="3511922">
                <a:moveTo>
                  <a:pt x="1995198" y="3511922"/>
                </a:moveTo>
                <a:lnTo>
                  <a:pt x="211513" y="3511922"/>
                </a:lnTo>
                <a:cubicBezTo>
                  <a:pt x="48950" y="3511922"/>
                  <a:pt x="-52706" y="3335885"/>
                  <a:pt x="28630" y="3195109"/>
                </a:cubicBezTo>
                <a:lnTo>
                  <a:pt x="920445" y="1650379"/>
                </a:lnTo>
                <a:lnTo>
                  <a:pt x="1812260" y="105704"/>
                </a:lnTo>
                <a:cubicBezTo>
                  <a:pt x="1893488" y="-35235"/>
                  <a:pt x="2096800" y="-35235"/>
                  <a:pt x="2178136" y="105704"/>
                </a:cubicBezTo>
                <a:lnTo>
                  <a:pt x="3069952" y="1650379"/>
                </a:lnTo>
                <a:lnTo>
                  <a:pt x="3961767" y="3195109"/>
                </a:lnTo>
                <a:cubicBezTo>
                  <a:pt x="4043266" y="3335885"/>
                  <a:pt x="3941446" y="3511922"/>
                  <a:pt x="3778883" y="3511922"/>
                </a:cubicBezTo>
                <a:close/>
              </a:path>
            </a:pathLst>
          </a:custGeom>
          <a:solidFill>
            <a:schemeClr val="accent1"/>
          </a:solidFill>
          <a:ln w="127000" cap="flat">
            <a:solidFill>
              <a:schemeClr val="accent1">
                <a:lumMod val="60000"/>
                <a:lumOff val="40000"/>
              </a:schemeClr>
            </a:solidFill>
            <a:prstDash val="solid"/>
            <a:miter/>
          </a:ln>
        </p:spPr>
        <p:txBody>
          <a:bodyPr rtlCol="0" anchor="ctr"/>
          <a:lstStyle/>
          <a:p>
            <a:endParaRPr lang="en-US">
              <a:solidFill>
                <a:schemeClr val="accent1"/>
              </a:solidFill>
              <a:latin typeface="Arial" panose="020B0604020202020204" pitchFamily="34" charset="0"/>
              <a:cs typeface="Arial" panose="020B0604020202020204" pitchFamily="34" charset="0"/>
            </a:endParaRPr>
          </a:p>
        </p:txBody>
      </p:sp>
      <p:sp>
        <p:nvSpPr>
          <p:cNvPr id="16" name="Graphic 4">
            <a:extLst>
              <a:ext uri="{FF2B5EF4-FFF2-40B4-BE49-F238E27FC236}">
                <a16:creationId xmlns:a16="http://schemas.microsoft.com/office/drawing/2014/main" id="{F562AA3F-809B-434B-B34D-A51B0D704611}"/>
              </a:ext>
            </a:extLst>
          </p:cNvPr>
          <p:cNvSpPr/>
          <p:nvPr/>
        </p:nvSpPr>
        <p:spPr>
          <a:xfrm>
            <a:off x="2422483" y="2681116"/>
            <a:ext cx="2688336" cy="2340864"/>
          </a:xfrm>
          <a:custGeom>
            <a:avLst/>
            <a:gdLst>
              <a:gd name="connsiteX0" fmla="*/ 1995198 w 3990464"/>
              <a:gd name="connsiteY0" fmla="*/ 3511922 h 3511922"/>
              <a:gd name="connsiteX1" fmla="*/ 211513 w 3990464"/>
              <a:gd name="connsiteY1" fmla="*/ 3511922 h 3511922"/>
              <a:gd name="connsiteX2" fmla="*/ 28630 w 3990464"/>
              <a:gd name="connsiteY2" fmla="*/ 3195109 h 3511922"/>
              <a:gd name="connsiteX3" fmla="*/ 920445 w 3990464"/>
              <a:gd name="connsiteY3" fmla="*/ 1650379 h 3511922"/>
              <a:gd name="connsiteX4" fmla="*/ 1812260 w 3990464"/>
              <a:gd name="connsiteY4" fmla="*/ 105704 h 3511922"/>
              <a:gd name="connsiteX5" fmla="*/ 2178136 w 3990464"/>
              <a:gd name="connsiteY5" fmla="*/ 105704 h 3511922"/>
              <a:gd name="connsiteX6" fmla="*/ 3069952 w 3990464"/>
              <a:gd name="connsiteY6" fmla="*/ 1650379 h 3511922"/>
              <a:gd name="connsiteX7" fmla="*/ 3961767 w 3990464"/>
              <a:gd name="connsiteY7" fmla="*/ 3195109 h 3511922"/>
              <a:gd name="connsiteX8" fmla="*/ 3778883 w 3990464"/>
              <a:gd name="connsiteY8" fmla="*/ 3511922 h 35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64" h="3511922">
                <a:moveTo>
                  <a:pt x="1995198" y="3511922"/>
                </a:moveTo>
                <a:lnTo>
                  <a:pt x="211513" y="3511922"/>
                </a:lnTo>
                <a:cubicBezTo>
                  <a:pt x="48950" y="3511922"/>
                  <a:pt x="-52706" y="3335885"/>
                  <a:pt x="28630" y="3195109"/>
                </a:cubicBezTo>
                <a:lnTo>
                  <a:pt x="920445" y="1650379"/>
                </a:lnTo>
                <a:lnTo>
                  <a:pt x="1812260" y="105704"/>
                </a:lnTo>
                <a:cubicBezTo>
                  <a:pt x="1893488" y="-35235"/>
                  <a:pt x="2096800" y="-35235"/>
                  <a:pt x="2178136" y="105704"/>
                </a:cubicBezTo>
                <a:lnTo>
                  <a:pt x="3069952" y="1650379"/>
                </a:lnTo>
                <a:lnTo>
                  <a:pt x="3961767" y="3195109"/>
                </a:lnTo>
                <a:cubicBezTo>
                  <a:pt x="4043266" y="3335885"/>
                  <a:pt x="3941446" y="3511922"/>
                  <a:pt x="3778883" y="3511922"/>
                </a:cubicBezTo>
                <a:close/>
              </a:path>
            </a:pathLst>
          </a:custGeom>
          <a:solidFill>
            <a:schemeClr val="accent2"/>
          </a:solidFill>
          <a:ln w="127000" cap="flat">
            <a:solidFill>
              <a:schemeClr val="accent2">
                <a:lumMod val="60000"/>
                <a:lumOff val="40000"/>
              </a:schemeClr>
            </a:solidFill>
            <a:prstDash val="solid"/>
            <a:miter/>
          </a:ln>
        </p:spPr>
        <p:txBody>
          <a:bodyPr rtlCol="0" anchor="ctr"/>
          <a:lstStyle/>
          <a:p>
            <a:endParaRPr lang="en-US">
              <a:solidFill>
                <a:schemeClr val="accent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03C1B78-F260-4E59-8223-345F51582DAE}"/>
              </a:ext>
            </a:extLst>
          </p:cNvPr>
          <p:cNvSpPr/>
          <p:nvPr/>
        </p:nvSpPr>
        <p:spPr>
          <a:xfrm>
            <a:off x="4346108" y="1258460"/>
            <a:ext cx="3004736" cy="1169551"/>
          </a:xfrm>
          <a:prstGeom prst="rect">
            <a:avLst/>
          </a:prstGeom>
        </p:spPr>
        <p:txBody>
          <a:bodyPr wrap="square">
            <a:spAutoFit/>
          </a:bodyPr>
          <a:lstStyle/>
          <a:p>
            <a:pPr algn="ctr"/>
            <a:r>
              <a:rPr lang="en-MY" sz="22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SN CHAT</a:t>
            </a:r>
          </a:p>
          <a:p>
            <a:pPr algn="ctr"/>
            <a:r>
              <a:rPr lang="en-MY" b="1" dirty="0">
                <a:solidFill>
                  <a:schemeClr val="tx2"/>
                </a:solidFill>
                <a:latin typeface="Arial" panose="020B0604020202020204" pitchFamily="34" charset="0"/>
                <a:ea typeface="Open Sans SemiBold" panose="020B0706030804020204" pitchFamily="34" charset="0"/>
                <a:cs typeface="Arial" panose="020B0604020202020204" pitchFamily="34" charset="0"/>
              </a:rPr>
              <a:t>School Nurse Chronic Health Assessment Tool</a:t>
            </a:r>
            <a:endParaRPr lang="en-MY" sz="1100" dirty="0">
              <a:solidFill>
                <a:schemeClr val="tx2"/>
              </a:solidFill>
              <a:latin typeface="Arial" panose="020B0604020202020204" pitchFamily="34" charset="0"/>
              <a:cs typeface="Arial" panose="020B0604020202020204" pitchFamily="34" charset="0"/>
            </a:endParaRPr>
          </a:p>
          <a:p>
            <a:pPr algn="ctr"/>
            <a:endParaRPr lang="en-MY" sz="1200" b="1" dirty="0">
              <a:solidFill>
                <a:schemeClr val="tx2"/>
              </a:solidFill>
              <a:latin typeface="Arial" panose="020B0604020202020204" pitchFamily="34" charset="0"/>
              <a:cs typeface="Arial" panose="020B0604020202020204" pitchFamily="34" charset="0"/>
            </a:endParaRPr>
          </a:p>
        </p:txBody>
      </p:sp>
      <p:sp>
        <p:nvSpPr>
          <p:cNvPr id="18" name="Graphic 4">
            <a:extLst>
              <a:ext uri="{FF2B5EF4-FFF2-40B4-BE49-F238E27FC236}">
                <a16:creationId xmlns:a16="http://schemas.microsoft.com/office/drawing/2014/main" id="{31F25905-FBCE-421F-8528-54466517C75A}"/>
              </a:ext>
            </a:extLst>
          </p:cNvPr>
          <p:cNvSpPr/>
          <p:nvPr/>
        </p:nvSpPr>
        <p:spPr>
          <a:xfrm>
            <a:off x="6685488" y="2592980"/>
            <a:ext cx="2688336" cy="2340864"/>
          </a:xfrm>
          <a:custGeom>
            <a:avLst/>
            <a:gdLst>
              <a:gd name="connsiteX0" fmla="*/ 1995198 w 3990464"/>
              <a:gd name="connsiteY0" fmla="*/ 3511922 h 3511922"/>
              <a:gd name="connsiteX1" fmla="*/ 211513 w 3990464"/>
              <a:gd name="connsiteY1" fmla="*/ 3511922 h 3511922"/>
              <a:gd name="connsiteX2" fmla="*/ 28630 w 3990464"/>
              <a:gd name="connsiteY2" fmla="*/ 3195109 h 3511922"/>
              <a:gd name="connsiteX3" fmla="*/ 920445 w 3990464"/>
              <a:gd name="connsiteY3" fmla="*/ 1650379 h 3511922"/>
              <a:gd name="connsiteX4" fmla="*/ 1812260 w 3990464"/>
              <a:gd name="connsiteY4" fmla="*/ 105704 h 3511922"/>
              <a:gd name="connsiteX5" fmla="*/ 2178136 w 3990464"/>
              <a:gd name="connsiteY5" fmla="*/ 105704 h 3511922"/>
              <a:gd name="connsiteX6" fmla="*/ 3069952 w 3990464"/>
              <a:gd name="connsiteY6" fmla="*/ 1650379 h 3511922"/>
              <a:gd name="connsiteX7" fmla="*/ 3961767 w 3990464"/>
              <a:gd name="connsiteY7" fmla="*/ 3195109 h 3511922"/>
              <a:gd name="connsiteX8" fmla="*/ 3778883 w 3990464"/>
              <a:gd name="connsiteY8" fmla="*/ 3511922 h 35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64" h="3511922">
                <a:moveTo>
                  <a:pt x="1995198" y="3511922"/>
                </a:moveTo>
                <a:lnTo>
                  <a:pt x="211513" y="3511922"/>
                </a:lnTo>
                <a:cubicBezTo>
                  <a:pt x="48950" y="3511922"/>
                  <a:pt x="-52706" y="3335885"/>
                  <a:pt x="28630" y="3195109"/>
                </a:cubicBezTo>
                <a:lnTo>
                  <a:pt x="920445" y="1650379"/>
                </a:lnTo>
                <a:lnTo>
                  <a:pt x="1812260" y="105704"/>
                </a:lnTo>
                <a:cubicBezTo>
                  <a:pt x="1893488" y="-35235"/>
                  <a:pt x="2096800" y="-35235"/>
                  <a:pt x="2178136" y="105704"/>
                </a:cubicBezTo>
                <a:lnTo>
                  <a:pt x="3069952" y="1650379"/>
                </a:lnTo>
                <a:lnTo>
                  <a:pt x="3961767" y="3195109"/>
                </a:lnTo>
                <a:cubicBezTo>
                  <a:pt x="4043266" y="3335885"/>
                  <a:pt x="3941446" y="3511922"/>
                  <a:pt x="3778883" y="3511922"/>
                </a:cubicBezTo>
                <a:close/>
              </a:path>
            </a:pathLst>
          </a:custGeom>
          <a:solidFill>
            <a:schemeClr val="accent3"/>
          </a:solidFill>
          <a:ln w="127000" cap="flat">
            <a:solidFill>
              <a:schemeClr val="accent3">
                <a:lumMod val="60000"/>
                <a:lumOff val="40000"/>
              </a:schemeClr>
            </a:solidFill>
            <a:prstDash val="solid"/>
            <a:miter/>
          </a:ln>
        </p:spPr>
        <p:txBody>
          <a:bodyPr rtlCol="0" anchor="ctr"/>
          <a:lstStyle/>
          <a:p>
            <a:r>
              <a:rPr lang="en-US" dirty="0">
                <a:solidFill>
                  <a:schemeClr val="accent1"/>
                </a:solidFill>
                <a:latin typeface="Arial" panose="020B0604020202020204" pitchFamily="34" charset="0"/>
                <a:cs typeface="Arial" panose="020B0604020202020204" pitchFamily="34" charset="0"/>
              </a:rPr>
              <a:t> </a:t>
            </a:r>
          </a:p>
        </p:txBody>
      </p:sp>
      <p:sp>
        <p:nvSpPr>
          <p:cNvPr id="24" name="Rectangle 23">
            <a:extLst>
              <a:ext uri="{FF2B5EF4-FFF2-40B4-BE49-F238E27FC236}">
                <a16:creationId xmlns:a16="http://schemas.microsoft.com/office/drawing/2014/main" id="{FC28259E-866C-4F66-A4AF-78C109CA5B0E}"/>
              </a:ext>
            </a:extLst>
          </p:cNvPr>
          <p:cNvSpPr/>
          <p:nvPr/>
        </p:nvSpPr>
        <p:spPr>
          <a:xfrm>
            <a:off x="2300717" y="5168045"/>
            <a:ext cx="2925214" cy="769441"/>
          </a:xfrm>
          <a:prstGeom prst="rect">
            <a:avLst/>
          </a:prstGeom>
        </p:spPr>
        <p:txBody>
          <a:bodyPr wrap="square">
            <a:spAutoFit/>
          </a:bodyPr>
          <a:lstStyle/>
          <a:p>
            <a:pPr algn="ctr"/>
            <a:r>
              <a:rPr lang="en-MY" sz="2200" b="1" dirty="0">
                <a:solidFill>
                  <a:schemeClr val="tx2"/>
                </a:solidFill>
                <a:latin typeface="Arial" panose="020B0604020202020204" pitchFamily="34" charset="0"/>
                <a:cs typeface="Arial" panose="020B0604020202020204" pitchFamily="34" charset="0"/>
              </a:rPr>
              <a:t>Health Office Orientation</a:t>
            </a:r>
          </a:p>
        </p:txBody>
      </p:sp>
      <p:sp>
        <p:nvSpPr>
          <p:cNvPr id="21" name="Title 1">
            <a:extLst>
              <a:ext uri="{FF2B5EF4-FFF2-40B4-BE49-F238E27FC236}">
                <a16:creationId xmlns:a16="http://schemas.microsoft.com/office/drawing/2014/main" id="{FA28C560-4170-0576-8318-838E79BBE103}"/>
              </a:ext>
            </a:extLst>
          </p:cNvPr>
          <p:cNvSpPr txBox="1">
            <a:spLocks/>
          </p:cNvSpPr>
          <p:nvPr/>
        </p:nvSpPr>
        <p:spPr>
          <a:xfrm>
            <a:off x="838198" y="159145"/>
            <a:ext cx="10515600"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b="1">
                <a:solidFill>
                  <a:schemeClr val="tx2"/>
                </a:solidFill>
                <a:latin typeface="Arial" panose="020B0604020202020204" pitchFamily="34" charset="0"/>
                <a:cs typeface="Arial" panose="020B0604020202020204" pitchFamily="34" charset="0"/>
              </a:rPr>
              <a:t>Current Services and Projects</a:t>
            </a:r>
            <a:endParaRPr lang="en-US" b="1" dirty="0">
              <a:solidFill>
                <a:schemeClr val="tx2"/>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5FACB19-BB38-00B0-0FBC-D4C6D4FF3073}"/>
              </a:ext>
            </a:extLst>
          </p:cNvPr>
          <p:cNvPicPr>
            <a:picLocks noChangeAspect="1"/>
          </p:cNvPicPr>
          <p:nvPr/>
        </p:nvPicPr>
        <p:blipFill>
          <a:blip r:embed="rId2"/>
          <a:stretch>
            <a:fillRect/>
          </a:stretch>
        </p:blipFill>
        <p:spPr>
          <a:xfrm>
            <a:off x="5273414" y="2428011"/>
            <a:ext cx="1054954" cy="1406605"/>
          </a:xfrm>
          <a:prstGeom prst="rect">
            <a:avLst/>
          </a:prstGeom>
        </p:spPr>
      </p:pic>
      <p:pic>
        <p:nvPicPr>
          <p:cNvPr id="5" name="Picture 4" descr="Advocacy Packet Table of Contents">
            <a:extLst>
              <a:ext uri="{FF2B5EF4-FFF2-40B4-BE49-F238E27FC236}">
                <a16:creationId xmlns:a16="http://schemas.microsoft.com/office/drawing/2014/main" id="{E2FB806F-1DF3-FFF5-569E-2007220C2E8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80952" l="0" r="94167">
                        <a14:foregroundMark x1="14583" y1="68571" x2="14583" y2="68571"/>
                        <a14:foregroundMark x1="15000" y1="75714" x2="15000" y2="75714"/>
                        <a14:foregroundMark x1="22500" y1="77619" x2="22500" y2="77619"/>
                        <a14:foregroundMark x1="46667" y1="55238" x2="46667" y2="55238"/>
                        <a14:foregroundMark x1="62917" y1="55714" x2="62917" y2="55714"/>
                        <a14:foregroundMark x1="78333" y1="57619" x2="78333" y2="57619"/>
                      </a14:backgroundRemoval>
                    </a14:imgEffect>
                  </a14:imgLayer>
                </a14:imgProps>
              </a:ext>
              <a:ext uri="{28A0092B-C50C-407E-A947-70E740481C1C}">
                <a14:useLocalDpi xmlns:a14="http://schemas.microsoft.com/office/drawing/2010/main" val="0"/>
              </a:ext>
            </a:extLst>
          </a:blip>
          <a:srcRect r="6729"/>
          <a:stretch/>
        </p:blipFill>
        <p:spPr bwMode="auto">
          <a:xfrm>
            <a:off x="7171588" y="3416265"/>
            <a:ext cx="1711632" cy="16057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2130F9D-70C5-E938-F80E-89209FBDA12C}"/>
              </a:ext>
            </a:extLst>
          </p:cNvPr>
          <p:cNvSpPr/>
          <p:nvPr/>
        </p:nvSpPr>
        <p:spPr>
          <a:xfrm>
            <a:off x="6685488" y="5098813"/>
            <a:ext cx="2835656" cy="954107"/>
          </a:xfrm>
          <a:prstGeom prst="rect">
            <a:avLst/>
          </a:prstGeom>
        </p:spPr>
        <p:txBody>
          <a:bodyPr wrap="square">
            <a:spAutoFit/>
          </a:bodyPr>
          <a:lstStyle/>
          <a:p>
            <a:pPr algn="ctr"/>
            <a:r>
              <a:rPr lang="en-MY" sz="2200" b="1" dirty="0">
                <a:solidFill>
                  <a:schemeClr val="tx2"/>
                </a:solidFill>
                <a:latin typeface="Arial" panose="020B0604020202020204" pitchFamily="34" charset="0"/>
                <a:cs typeface="Arial" panose="020B0604020202020204" pitchFamily="34" charset="0"/>
              </a:rPr>
              <a:t>National School Nurse Certification</a:t>
            </a:r>
          </a:p>
          <a:p>
            <a:pPr algn="ctr"/>
            <a:endParaRPr lang="en-MY" sz="1200" b="1" dirty="0">
              <a:solidFill>
                <a:schemeClr val="tx2"/>
              </a:solidFill>
              <a:latin typeface="Arial" panose="020B0604020202020204" pitchFamily="34" charset="0"/>
              <a:cs typeface="Arial" panose="020B0604020202020204" pitchFamily="34" charset="0"/>
            </a:endParaRPr>
          </a:p>
        </p:txBody>
      </p:sp>
      <p:sp>
        <p:nvSpPr>
          <p:cNvPr id="15" name="Graphic 26">
            <a:extLst>
              <a:ext uri="{FF2B5EF4-FFF2-40B4-BE49-F238E27FC236}">
                <a16:creationId xmlns:a16="http://schemas.microsoft.com/office/drawing/2014/main" id="{6E9DDA8C-E8B0-1A90-14F4-B7881FDD5D7A}"/>
              </a:ext>
            </a:extLst>
          </p:cNvPr>
          <p:cNvSpPr/>
          <p:nvPr/>
        </p:nvSpPr>
        <p:spPr>
          <a:xfrm>
            <a:off x="3119525" y="3507380"/>
            <a:ext cx="1282430" cy="1231342"/>
          </a:xfrm>
          <a:custGeom>
            <a:avLst/>
            <a:gdLst>
              <a:gd name="connsiteX0" fmla="*/ 171450 w 342900"/>
              <a:gd name="connsiteY0" fmla="*/ 0 h 342900"/>
              <a:gd name="connsiteX1" fmla="*/ 0 w 342900"/>
              <a:gd name="connsiteY1" fmla="*/ 171450 h 342900"/>
              <a:gd name="connsiteX2" fmla="*/ 171450 w 342900"/>
              <a:gd name="connsiteY2" fmla="*/ 342900 h 342900"/>
              <a:gd name="connsiteX3" fmla="*/ 342900 w 342900"/>
              <a:gd name="connsiteY3" fmla="*/ 171450 h 342900"/>
              <a:gd name="connsiteX4" fmla="*/ 171450 w 342900"/>
              <a:gd name="connsiteY4" fmla="*/ 0 h 342900"/>
              <a:gd name="connsiteX5" fmla="*/ 156717 w 342900"/>
              <a:gd name="connsiteY5" fmla="*/ 29468 h 342900"/>
              <a:gd name="connsiteX6" fmla="*/ 157163 w 342900"/>
              <a:gd name="connsiteY6" fmla="*/ 29468 h 342900"/>
              <a:gd name="connsiteX7" fmla="*/ 157163 w 342900"/>
              <a:gd name="connsiteY7" fmla="*/ 42863 h 342900"/>
              <a:gd name="connsiteX8" fmla="*/ 185738 w 342900"/>
              <a:gd name="connsiteY8" fmla="*/ 42863 h 342900"/>
              <a:gd name="connsiteX9" fmla="*/ 185738 w 342900"/>
              <a:gd name="connsiteY9" fmla="*/ 29468 h 342900"/>
              <a:gd name="connsiteX10" fmla="*/ 313432 w 342900"/>
              <a:gd name="connsiteY10" fmla="*/ 157163 h 342900"/>
              <a:gd name="connsiteX11" fmla="*/ 300038 w 342900"/>
              <a:gd name="connsiteY11" fmla="*/ 157163 h 342900"/>
              <a:gd name="connsiteX12" fmla="*/ 300038 w 342900"/>
              <a:gd name="connsiteY12" fmla="*/ 185738 h 342900"/>
              <a:gd name="connsiteX13" fmla="*/ 313432 w 342900"/>
              <a:gd name="connsiteY13" fmla="*/ 185738 h 342900"/>
              <a:gd name="connsiteX14" fmla="*/ 185738 w 342900"/>
              <a:gd name="connsiteY14" fmla="*/ 313432 h 342900"/>
              <a:gd name="connsiteX15" fmla="*/ 185738 w 342900"/>
              <a:gd name="connsiteY15" fmla="*/ 300038 h 342900"/>
              <a:gd name="connsiteX16" fmla="*/ 157163 w 342900"/>
              <a:gd name="connsiteY16" fmla="*/ 300038 h 342900"/>
              <a:gd name="connsiteX17" fmla="*/ 157163 w 342900"/>
              <a:gd name="connsiteY17" fmla="*/ 313432 h 342900"/>
              <a:gd name="connsiteX18" fmla="*/ 29468 w 342900"/>
              <a:gd name="connsiteY18" fmla="*/ 185738 h 342900"/>
              <a:gd name="connsiteX19" fmla="*/ 42863 w 342900"/>
              <a:gd name="connsiteY19" fmla="*/ 185738 h 342900"/>
              <a:gd name="connsiteX20" fmla="*/ 42863 w 342900"/>
              <a:gd name="connsiteY20" fmla="*/ 157163 h 342900"/>
              <a:gd name="connsiteX21" fmla="*/ 29468 w 342900"/>
              <a:gd name="connsiteY21" fmla="*/ 157163 h 342900"/>
              <a:gd name="connsiteX22" fmla="*/ 156717 w 342900"/>
              <a:gd name="connsiteY22" fmla="*/ 29468 h 342900"/>
              <a:gd name="connsiteX23" fmla="*/ 264319 w 342900"/>
              <a:gd name="connsiteY23" fmla="*/ 78581 h 342900"/>
              <a:gd name="connsiteX24" fmla="*/ 145107 w 342900"/>
              <a:gd name="connsiteY24" fmla="*/ 145107 h 342900"/>
              <a:gd name="connsiteX25" fmla="*/ 78581 w 342900"/>
              <a:gd name="connsiteY25" fmla="*/ 264319 h 342900"/>
              <a:gd name="connsiteX26" fmla="*/ 197793 w 342900"/>
              <a:gd name="connsiteY26" fmla="*/ 197793 h 342900"/>
              <a:gd name="connsiteX27" fmla="*/ 171450 w 342900"/>
              <a:gd name="connsiteY27" fmla="*/ 150019 h 342900"/>
              <a:gd name="connsiteX28" fmla="*/ 192881 w 342900"/>
              <a:gd name="connsiteY28" fmla="*/ 171450 h 342900"/>
              <a:gd name="connsiteX29" fmla="*/ 171450 w 342900"/>
              <a:gd name="connsiteY29" fmla="*/ 192881 h 342900"/>
              <a:gd name="connsiteX30" fmla="*/ 150019 w 342900"/>
              <a:gd name="connsiteY30" fmla="*/ 171450 h 342900"/>
              <a:gd name="connsiteX31" fmla="*/ 171450 w 342900"/>
              <a:gd name="connsiteY31" fmla="*/ 150019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2900" h="342900">
                <a:moveTo>
                  <a:pt x="171450" y="0"/>
                </a:moveTo>
                <a:cubicBezTo>
                  <a:pt x="76907" y="0"/>
                  <a:pt x="0" y="76907"/>
                  <a:pt x="0" y="171450"/>
                </a:cubicBezTo>
                <a:cubicBezTo>
                  <a:pt x="0" y="265993"/>
                  <a:pt x="76907" y="342900"/>
                  <a:pt x="171450" y="342900"/>
                </a:cubicBezTo>
                <a:cubicBezTo>
                  <a:pt x="265993" y="342900"/>
                  <a:pt x="342900" y="265993"/>
                  <a:pt x="342900" y="171450"/>
                </a:cubicBezTo>
                <a:cubicBezTo>
                  <a:pt x="342900" y="76907"/>
                  <a:pt x="265993" y="0"/>
                  <a:pt x="171450" y="0"/>
                </a:cubicBezTo>
                <a:close/>
                <a:moveTo>
                  <a:pt x="156717" y="29468"/>
                </a:moveTo>
                <a:cubicBezTo>
                  <a:pt x="156884" y="29468"/>
                  <a:pt x="156995" y="29468"/>
                  <a:pt x="157163" y="29468"/>
                </a:cubicBezTo>
                <a:lnTo>
                  <a:pt x="157163" y="42863"/>
                </a:lnTo>
                <a:lnTo>
                  <a:pt x="185738" y="42863"/>
                </a:lnTo>
                <a:lnTo>
                  <a:pt x="185738" y="29468"/>
                </a:lnTo>
                <a:cubicBezTo>
                  <a:pt x="253436" y="36109"/>
                  <a:pt x="306791" y="89464"/>
                  <a:pt x="313432" y="157163"/>
                </a:cubicBezTo>
                <a:lnTo>
                  <a:pt x="300038" y="157163"/>
                </a:lnTo>
                <a:lnTo>
                  <a:pt x="300038" y="185738"/>
                </a:lnTo>
                <a:lnTo>
                  <a:pt x="313432" y="185738"/>
                </a:lnTo>
                <a:cubicBezTo>
                  <a:pt x="306791" y="253436"/>
                  <a:pt x="253436" y="306791"/>
                  <a:pt x="185738" y="313432"/>
                </a:cubicBezTo>
                <a:lnTo>
                  <a:pt x="185738" y="300038"/>
                </a:lnTo>
                <a:lnTo>
                  <a:pt x="157163" y="300038"/>
                </a:lnTo>
                <a:lnTo>
                  <a:pt x="157163" y="313432"/>
                </a:lnTo>
                <a:cubicBezTo>
                  <a:pt x="89464" y="306791"/>
                  <a:pt x="36109" y="253436"/>
                  <a:pt x="29468" y="185738"/>
                </a:cubicBezTo>
                <a:lnTo>
                  <a:pt x="42863" y="185738"/>
                </a:lnTo>
                <a:lnTo>
                  <a:pt x="42863" y="157163"/>
                </a:lnTo>
                <a:lnTo>
                  <a:pt x="29468" y="157163"/>
                </a:lnTo>
                <a:cubicBezTo>
                  <a:pt x="36109" y="89575"/>
                  <a:pt x="89241" y="36277"/>
                  <a:pt x="156717" y="29468"/>
                </a:cubicBezTo>
                <a:close/>
                <a:moveTo>
                  <a:pt x="264319" y="78581"/>
                </a:moveTo>
                <a:lnTo>
                  <a:pt x="145107" y="145107"/>
                </a:lnTo>
                <a:lnTo>
                  <a:pt x="78581" y="264319"/>
                </a:lnTo>
                <a:lnTo>
                  <a:pt x="197793" y="197793"/>
                </a:lnTo>
                <a:close/>
                <a:moveTo>
                  <a:pt x="171450" y="150019"/>
                </a:moveTo>
                <a:cubicBezTo>
                  <a:pt x="183281" y="150019"/>
                  <a:pt x="192881" y="159619"/>
                  <a:pt x="192881" y="171450"/>
                </a:cubicBezTo>
                <a:cubicBezTo>
                  <a:pt x="192881" y="183281"/>
                  <a:pt x="183281" y="192881"/>
                  <a:pt x="171450" y="192881"/>
                </a:cubicBezTo>
                <a:cubicBezTo>
                  <a:pt x="159619" y="192881"/>
                  <a:pt x="150019" y="183281"/>
                  <a:pt x="150019" y="171450"/>
                </a:cubicBezTo>
                <a:cubicBezTo>
                  <a:pt x="150019" y="159619"/>
                  <a:pt x="159619" y="150019"/>
                  <a:pt x="171450" y="150019"/>
                </a:cubicBezTo>
                <a:close/>
              </a:path>
            </a:pathLst>
          </a:custGeom>
          <a:solidFill>
            <a:srgbClr val="000000"/>
          </a:solidFill>
          <a:ln w="14288" cap="flat">
            <a:noFill/>
            <a:prstDash val="solid"/>
            <a:miter/>
          </a:ln>
        </p:spPr>
        <p:txBody>
          <a:bodyPr rtlCol="0" anchor="ctr"/>
          <a:lstStyle/>
          <a:p>
            <a:endParaRPr lang="en-US"/>
          </a:p>
        </p:txBody>
      </p:sp>
    </p:spTree>
    <p:extLst>
      <p:ext uri="{BB962C8B-B14F-4D97-AF65-F5344CB8AC3E}">
        <p14:creationId xmlns:p14="http://schemas.microsoft.com/office/powerpoint/2010/main" val="116416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10;&#10;Description automatically generated">
            <a:extLst>
              <a:ext uri="{FF2B5EF4-FFF2-40B4-BE49-F238E27FC236}">
                <a16:creationId xmlns:a16="http://schemas.microsoft.com/office/drawing/2014/main" id="{81CA0F77-4846-9DBC-F99D-4B40B3851C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7324" y="1096275"/>
            <a:ext cx="3969861" cy="5146263"/>
          </a:xfrm>
          <a:prstGeom prst="rect">
            <a:avLst/>
          </a:prstGeom>
        </p:spPr>
      </p:pic>
    </p:spTree>
    <p:extLst>
      <p:ext uri="{BB962C8B-B14F-4D97-AF65-F5344CB8AC3E}">
        <p14:creationId xmlns:p14="http://schemas.microsoft.com/office/powerpoint/2010/main" val="953005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637D-955F-4A5F-B7E5-7555929028BA}"/>
              </a:ext>
            </a:extLst>
          </p:cNvPr>
          <p:cNvSpPr>
            <a:spLocks noGrp="1"/>
          </p:cNvSpPr>
          <p:nvPr>
            <p:ph type="title"/>
          </p:nvPr>
        </p:nvSpPr>
        <p:spPr/>
        <p:txBody>
          <a:bodyPr/>
          <a:lstStyle/>
          <a:p>
            <a:r>
              <a:rPr lang="en-MY" sz="3800" b="1" dirty="0">
                <a:latin typeface="Arial" panose="020B0604020202020204" pitchFamily="34" charset="0"/>
                <a:cs typeface="Arial" panose="020B0604020202020204" pitchFamily="34" charset="0"/>
              </a:rPr>
              <a:t>Bureau of Community Health and Wellness</a:t>
            </a:r>
          </a:p>
        </p:txBody>
      </p:sp>
      <p:sp>
        <p:nvSpPr>
          <p:cNvPr id="6" name="Oval 5">
            <a:extLst>
              <a:ext uri="{FF2B5EF4-FFF2-40B4-BE49-F238E27FC236}">
                <a16:creationId xmlns:a16="http://schemas.microsoft.com/office/drawing/2014/main" id="{BA5C3DC6-A54F-4D51-8A75-48037CB9FC35}"/>
              </a:ext>
            </a:extLst>
          </p:cNvPr>
          <p:cNvSpPr/>
          <p:nvPr/>
        </p:nvSpPr>
        <p:spPr>
          <a:xfrm>
            <a:off x="4583136" y="2094975"/>
            <a:ext cx="3029926" cy="302992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817D6AFF-BC46-4BF7-8B87-A271A96B6755}"/>
              </a:ext>
            </a:extLst>
          </p:cNvPr>
          <p:cNvGrpSpPr/>
          <p:nvPr/>
        </p:nvGrpSpPr>
        <p:grpSpPr>
          <a:xfrm>
            <a:off x="4028099" y="1539938"/>
            <a:ext cx="4140000" cy="4140000"/>
            <a:chOff x="4266937" y="1638037"/>
            <a:chExt cx="3600000" cy="3600000"/>
          </a:xfrm>
        </p:grpSpPr>
        <p:sp>
          <p:nvSpPr>
            <p:cNvPr id="15" name="Arc 14">
              <a:extLst>
                <a:ext uri="{FF2B5EF4-FFF2-40B4-BE49-F238E27FC236}">
                  <a16:creationId xmlns:a16="http://schemas.microsoft.com/office/drawing/2014/main" id="{9BD1F740-BC9A-4CAE-8ACD-A162770EAD9F}"/>
                </a:ext>
              </a:extLst>
            </p:cNvPr>
            <p:cNvSpPr/>
            <p:nvPr/>
          </p:nvSpPr>
          <p:spPr>
            <a:xfrm>
              <a:off x="4266937" y="1638037"/>
              <a:ext cx="3600000" cy="3600000"/>
            </a:xfrm>
            <a:prstGeom prst="arc">
              <a:avLst>
                <a:gd name="adj1" fmla="val 17611801"/>
                <a:gd name="adj2" fmla="val 4031539"/>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16" name="Arc 15">
              <a:extLst>
                <a:ext uri="{FF2B5EF4-FFF2-40B4-BE49-F238E27FC236}">
                  <a16:creationId xmlns:a16="http://schemas.microsoft.com/office/drawing/2014/main" id="{C3549DEC-26C9-4746-83EF-B30A01CEFD7E}"/>
                </a:ext>
              </a:extLst>
            </p:cNvPr>
            <p:cNvSpPr/>
            <p:nvPr/>
          </p:nvSpPr>
          <p:spPr>
            <a:xfrm>
              <a:off x="4266937" y="1638037"/>
              <a:ext cx="3600000" cy="3600000"/>
            </a:xfrm>
            <a:prstGeom prst="arc">
              <a:avLst>
                <a:gd name="adj1" fmla="val 6781978"/>
                <a:gd name="adj2" fmla="val 14787001"/>
              </a:avLst>
            </a:prstGeom>
            <a:ln w="381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latin typeface="Arial" panose="020B0604020202020204" pitchFamily="34" charset="0"/>
                <a:cs typeface="Arial" panose="020B0604020202020204" pitchFamily="34" charset="0"/>
              </a:endParaRPr>
            </a:p>
          </p:txBody>
        </p:sp>
      </p:grpSp>
      <p:sp>
        <p:nvSpPr>
          <p:cNvPr id="18" name="Oval 17">
            <a:extLst>
              <a:ext uri="{FF2B5EF4-FFF2-40B4-BE49-F238E27FC236}">
                <a16:creationId xmlns:a16="http://schemas.microsoft.com/office/drawing/2014/main" id="{7B2F4836-A751-4867-81CC-47833A8FFE1D}"/>
              </a:ext>
            </a:extLst>
          </p:cNvPr>
          <p:cNvSpPr/>
          <p:nvPr/>
        </p:nvSpPr>
        <p:spPr>
          <a:xfrm>
            <a:off x="4380862" y="2020009"/>
            <a:ext cx="365760" cy="365760"/>
          </a:xfrm>
          <a:prstGeom prst="ellipse">
            <a:avLst/>
          </a:prstGeom>
          <a:solidFill>
            <a:schemeClr val="accent1"/>
          </a:solidFill>
          <a:ln>
            <a:noFill/>
          </a:ln>
          <a:effectLst>
            <a:outerShdw blurRad="381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CEC12C33-AB7E-40E0-A6CB-885CE794BA96}"/>
              </a:ext>
            </a:extLst>
          </p:cNvPr>
          <p:cNvSpPr/>
          <p:nvPr/>
        </p:nvSpPr>
        <p:spPr>
          <a:xfrm>
            <a:off x="315885" y="1633503"/>
            <a:ext cx="3622272" cy="1138773"/>
          </a:xfrm>
          <a:prstGeom prst="rect">
            <a:avLst/>
          </a:prstGeom>
        </p:spPr>
        <p:txBody>
          <a:bodyPr wrap="square">
            <a:spAutoFit/>
          </a:bodyPr>
          <a:lstStyle/>
          <a:p>
            <a:pPr algn="r"/>
            <a:r>
              <a:rPr lang="en-MY" sz="2000" b="1" dirty="0">
                <a:latin typeface="Arial" panose="020B0604020202020204" pitchFamily="34" charset="0"/>
                <a:ea typeface="Open Sans SemiBold" panose="020B0706030804020204" pitchFamily="34" charset="0"/>
                <a:cs typeface="Arial" panose="020B0604020202020204" pitchFamily="34" charset="0"/>
              </a:rPr>
              <a:t>Adolescent Health Program</a:t>
            </a:r>
            <a:endParaRPr lang="en-MY" sz="2000" dirty="0">
              <a:latin typeface="Arial" panose="020B0604020202020204" pitchFamily="34" charset="0"/>
              <a:ea typeface="Open Sans SemiBold" panose="020B0706030804020204" pitchFamily="34" charset="0"/>
              <a:cs typeface="Arial" panose="020B0604020202020204" pitchFamily="34" charset="0"/>
            </a:endParaRPr>
          </a:p>
          <a:p>
            <a:pPr marL="171450" indent="-171450">
              <a:buFont typeface="Wingdings" panose="05000000000000000000" pitchFamily="2" charset="2"/>
              <a:buChar char="Ø"/>
            </a:pPr>
            <a:r>
              <a:rPr lang="en-MY" sz="1600" dirty="0">
                <a:latin typeface="Arial" panose="020B0604020202020204" pitchFamily="34" charset="0"/>
                <a:cs typeface="Arial" panose="020B0604020202020204" pitchFamily="34" charset="0"/>
              </a:rPr>
              <a:t> Sexual Risk Avoidance</a:t>
            </a:r>
          </a:p>
          <a:p>
            <a:pPr marL="171450" indent="-171450">
              <a:buFont typeface="Wingdings" panose="05000000000000000000" pitchFamily="2" charset="2"/>
              <a:buChar char="Ø"/>
            </a:pPr>
            <a:r>
              <a:rPr lang="en-MY" sz="1600" dirty="0">
                <a:latin typeface="Arial" panose="020B0604020202020204" pitchFamily="34" charset="0"/>
                <a:cs typeface="Arial" panose="020B0604020202020204" pitchFamily="34" charset="0"/>
              </a:rPr>
              <a:t> Personal Responsibility Education  </a:t>
            </a:r>
          </a:p>
          <a:p>
            <a:r>
              <a:rPr lang="en-MY" sz="1600" dirty="0">
                <a:latin typeface="Arial" panose="020B0604020202020204" pitchFamily="34" charset="0"/>
                <a:cs typeface="Arial" panose="020B0604020202020204" pitchFamily="34" charset="0"/>
              </a:rPr>
              <a:t>    Program</a:t>
            </a:r>
          </a:p>
        </p:txBody>
      </p:sp>
      <p:sp>
        <p:nvSpPr>
          <p:cNvPr id="25" name="Rectangle 24">
            <a:extLst>
              <a:ext uri="{FF2B5EF4-FFF2-40B4-BE49-F238E27FC236}">
                <a16:creationId xmlns:a16="http://schemas.microsoft.com/office/drawing/2014/main" id="{BB67FBD4-7D51-4585-8C47-F23D9EC829D1}"/>
              </a:ext>
            </a:extLst>
          </p:cNvPr>
          <p:cNvSpPr/>
          <p:nvPr/>
        </p:nvSpPr>
        <p:spPr>
          <a:xfrm>
            <a:off x="545123" y="3266564"/>
            <a:ext cx="2970787" cy="707886"/>
          </a:xfrm>
          <a:prstGeom prst="rect">
            <a:avLst/>
          </a:prstGeom>
        </p:spPr>
        <p:txBody>
          <a:bodyPr wrap="square">
            <a:spAutoFit/>
          </a:bodyPr>
          <a:lstStyle/>
          <a:p>
            <a:pPr algn="r"/>
            <a:r>
              <a:rPr lang="en-MY" sz="2000" b="1" dirty="0">
                <a:latin typeface="Arial" panose="020B0604020202020204" pitchFamily="34" charset="0"/>
                <a:ea typeface="Open Sans SemiBold" panose="020B0706030804020204" pitchFamily="34" charset="0"/>
                <a:cs typeface="Arial" panose="020B0604020202020204" pitchFamily="34" charset="0"/>
              </a:rPr>
              <a:t>Building Communities for Better Health</a:t>
            </a:r>
            <a:endParaRPr lang="en-MY" sz="2000" b="1"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800077CA-25B4-4732-B2B5-F55BC5BE994D}"/>
              </a:ext>
            </a:extLst>
          </p:cNvPr>
          <p:cNvSpPr/>
          <p:nvPr/>
        </p:nvSpPr>
        <p:spPr>
          <a:xfrm>
            <a:off x="315885" y="4745274"/>
            <a:ext cx="3622272" cy="646331"/>
          </a:xfrm>
          <a:prstGeom prst="rect">
            <a:avLst/>
          </a:prstGeom>
        </p:spPr>
        <p:txBody>
          <a:bodyPr wrap="square">
            <a:spAutoFit/>
          </a:bodyPr>
          <a:lstStyle/>
          <a:p>
            <a:pPr algn="r"/>
            <a:r>
              <a:rPr lang="en-MY" sz="2000" b="1" dirty="0">
                <a:latin typeface="Arial" panose="020B0604020202020204" pitchFamily="34" charset="0"/>
                <a:ea typeface="Open Sans SemiBold" panose="020B0706030804020204" pitchFamily="34" charset="0"/>
                <a:cs typeface="Arial" panose="020B0604020202020204" pitchFamily="34" charset="0"/>
              </a:rPr>
              <a:t>Injury / Violence Prevention</a:t>
            </a:r>
            <a:endParaRPr lang="en-MY" sz="2000" dirty="0">
              <a:latin typeface="Arial" panose="020B0604020202020204" pitchFamily="34" charset="0"/>
              <a:ea typeface="Open Sans SemiBold" panose="020B0706030804020204" pitchFamily="34" charset="0"/>
              <a:cs typeface="Arial" panose="020B0604020202020204" pitchFamily="34" charset="0"/>
            </a:endParaRPr>
          </a:p>
          <a:p>
            <a:pPr marL="171450" indent="-171450" algn="r">
              <a:buFont typeface="Wingdings" panose="05000000000000000000" pitchFamily="2" charset="2"/>
              <a:buChar char="Ø"/>
            </a:pPr>
            <a:r>
              <a:rPr lang="en-MY" sz="1600" dirty="0">
                <a:latin typeface="Arial" panose="020B0604020202020204" pitchFamily="34" charset="0"/>
                <a:cs typeface="Arial" panose="020B0604020202020204" pitchFamily="34" charset="0"/>
              </a:rPr>
              <a:t> Safe Kids Coalition</a:t>
            </a:r>
          </a:p>
        </p:txBody>
      </p:sp>
      <p:sp>
        <p:nvSpPr>
          <p:cNvPr id="27" name="Rectangle 26">
            <a:extLst>
              <a:ext uri="{FF2B5EF4-FFF2-40B4-BE49-F238E27FC236}">
                <a16:creationId xmlns:a16="http://schemas.microsoft.com/office/drawing/2014/main" id="{9E6EAF02-9CBE-47CA-98AB-AFF54EBB3E75}"/>
              </a:ext>
            </a:extLst>
          </p:cNvPr>
          <p:cNvSpPr/>
          <p:nvPr/>
        </p:nvSpPr>
        <p:spPr>
          <a:xfrm>
            <a:off x="8168099" y="1758198"/>
            <a:ext cx="3852105" cy="707886"/>
          </a:xfrm>
          <a:prstGeom prst="rect">
            <a:avLst/>
          </a:prstGeom>
        </p:spPr>
        <p:txBody>
          <a:bodyPr wrap="square">
            <a:spAutoFit/>
          </a:bodyPr>
          <a:lstStyle/>
          <a:p>
            <a:r>
              <a:rPr lang="en-MY" sz="2000" b="1" dirty="0">
                <a:latin typeface="Arial" panose="020B0604020202020204" pitchFamily="34" charset="0"/>
                <a:ea typeface="Open Sans SemiBold" panose="020B0706030804020204" pitchFamily="34" charset="0"/>
                <a:cs typeface="Arial" panose="020B0604020202020204" pitchFamily="34" charset="0"/>
              </a:rPr>
              <a:t>Missouri Tobacco Prevention and Control Program</a:t>
            </a:r>
            <a:endParaRPr lang="en-MY" sz="20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D8BAB8FA-7ACF-493C-A2F5-EEEB29C1C927}"/>
              </a:ext>
            </a:extLst>
          </p:cNvPr>
          <p:cNvSpPr/>
          <p:nvPr/>
        </p:nvSpPr>
        <p:spPr>
          <a:xfrm>
            <a:off x="8680288" y="3266564"/>
            <a:ext cx="2870288" cy="707886"/>
          </a:xfrm>
          <a:prstGeom prst="rect">
            <a:avLst/>
          </a:prstGeom>
        </p:spPr>
        <p:txBody>
          <a:bodyPr wrap="square">
            <a:spAutoFit/>
          </a:bodyPr>
          <a:lstStyle/>
          <a:p>
            <a:r>
              <a:rPr lang="en-MY" sz="2000" b="1" dirty="0">
                <a:latin typeface="Arial" panose="020B0604020202020204" pitchFamily="34" charset="0"/>
                <a:ea typeface="Open Sans SemiBold" panose="020B0706030804020204" pitchFamily="34" charset="0"/>
                <a:cs typeface="Arial" panose="020B0604020202020204" pitchFamily="34" charset="0"/>
              </a:rPr>
              <a:t>Physical Activity and Nutrition Program</a:t>
            </a:r>
            <a:endParaRPr lang="en-MY" sz="2000" b="1"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0D475CB5-37C9-4618-B27D-C6E07EF81F66}"/>
              </a:ext>
            </a:extLst>
          </p:cNvPr>
          <p:cNvSpPr/>
          <p:nvPr/>
        </p:nvSpPr>
        <p:spPr>
          <a:xfrm>
            <a:off x="8163787" y="4468274"/>
            <a:ext cx="3382477" cy="1200329"/>
          </a:xfrm>
          <a:prstGeom prst="rect">
            <a:avLst/>
          </a:prstGeom>
        </p:spPr>
        <p:txBody>
          <a:bodyPr wrap="square">
            <a:spAutoFit/>
          </a:bodyPr>
          <a:lstStyle/>
          <a:p>
            <a:pPr algn="ctr"/>
            <a:r>
              <a:rPr lang="en-MY" sz="3600" b="1" dirty="0">
                <a:solidFill>
                  <a:schemeClr val="accent1"/>
                </a:solidFill>
                <a:latin typeface="Arial" panose="020B0604020202020204" pitchFamily="34" charset="0"/>
                <a:ea typeface="Open Sans SemiBold" panose="020B0706030804020204" pitchFamily="34" charset="0"/>
                <a:cs typeface="Arial" panose="020B0604020202020204" pitchFamily="34" charset="0"/>
              </a:rPr>
              <a:t>School Health Program</a:t>
            </a:r>
            <a:endParaRPr lang="en-MY" sz="3600" b="1" dirty="0">
              <a:solidFill>
                <a:schemeClr val="accent1"/>
              </a:solidFill>
              <a:latin typeface="Arial" panose="020B0604020202020204" pitchFamily="34" charset="0"/>
              <a:cs typeface="Arial" panose="020B0604020202020204" pitchFamily="34" charset="0"/>
            </a:endParaRPr>
          </a:p>
        </p:txBody>
      </p:sp>
      <p:sp>
        <p:nvSpPr>
          <p:cNvPr id="5" name="TextBox 4"/>
          <p:cNvSpPr txBox="1"/>
          <p:nvPr/>
        </p:nvSpPr>
        <p:spPr>
          <a:xfrm>
            <a:off x="4326908" y="2677293"/>
            <a:ext cx="2988099" cy="830997"/>
          </a:xfrm>
          <a:prstGeom prst="rect">
            <a:avLst/>
          </a:prstGeom>
          <a:noFill/>
        </p:spPr>
        <p:txBody>
          <a:bodyPr wrap="square" rtlCol="0">
            <a:spAutoFit/>
          </a:bodyPr>
          <a:lstStyle/>
          <a:p>
            <a:pPr algn="ctr"/>
            <a:r>
              <a:rPr lang="en-US" sz="4800" dirty="0">
                <a:solidFill>
                  <a:schemeClr val="accent2"/>
                </a:solidFill>
                <a:latin typeface="Arial" panose="020B0604020202020204" pitchFamily="34" charset="0"/>
                <a:cs typeface="Arial" panose="020B0604020202020204" pitchFamily="34" charset="0"/>
              </a:rPr>
              <a:t>Health</a:t>
            </a:r>
          </a:p>
        </p:txBody>
      </p:sp>
      <p:sp>
        <p:nvSpPr>
          <p:cNvPr id="37" name="TextBox 36"/>
          <p:cNvSpPr txBox="1"/>
          <p:nvPr/>
        </p:nvSpPr>
        <p:spPr>
          <a:xfrm>
            <a:off x="6716730" y="2742489"/>
            <a:ext cx="854505" cy="769441"/>
          </a:xfrm>
          <a:prstGeom prst="rect">
            <a:avLst/>
          </a:prstGeom>
          <a:noFill/>
        </p:spPr>
        <p:txBody>
          <a:bodyPr wrap="square" rtlCol="0">
            <a:spAutoFit/>
          </a:bodyPr>
          <a:lstStyle/>
          <a:p>
            <a:r>
              <a:rPr lang="en-US" sz="4400" b="1" dirty="0">
                <a:solidFill>
                  <a:schemeClr val="accent1"/>
                </a:solidFill>
                <a:latin typeface="Calisto MT" panose="02040603050505030304" pitchFamily="18" charset="0"/>
                <a:cs typeface="Arial" panose="020B0604020202020204" pitchFamily="34" charset="0"/>
              </a:rPr>
              <a:t>&amp;</a:t>
            </a:r>
            <a:endParaRPr lang="en-US" sz="4800" b="1" dirty="0">
              <a:solidFill>
                <a:schemeClr val="accent1"/>
              </a:solidFill>
              <a:latin typeface="Calisto MT" panose="02040603050505030304" pitchFamily="18" charset="0"/>
              <a:cs typeface="Arial" panose="020B0604020202020204" pitchFamily="34" charset="0"/>
            </a:endParaRPr>
          </a:p>
        </p:txBody>
      </p:sp>
      <p:pic>
        <p:nvPicPr>
          <p:cNvPr id="2056" name="Picture 8" descr="Paper People Chain Paper People Chain diversity paper dolls stock illustration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1144" b="74153" l="3595" r="93791"/>
                    </a14:imgEffect>
                  </a14:imgLayer>
                </a14:imgProps>
              </a:ext>
              <a:ext uri="{28A0092B-C50C-407E-A947-70E740481C1C}">
                <a14:useLocalDpi xmlns:a14="http://schemas.microsoft.com/office/drawing/2010/main" val="0"/>
              </a:ext>
            </a:extLst>
          </a:blip>
          <a:srcRect/>
          <a:stretch>
            <a:fillRect/>
          </a:stretch>
        </p:blipFill>
        <p:spPr bwMode="auto">
          <a:xfrm>
            <a:off x="4851482" y="3360415"/>
            <a:ext cx="2468965" cy="1904169"/>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a:extLst>
              <a:ext uri="{FF2B5EF4-FFF2-40B4-BE49-F238E27FC236}">
                <a16:creationId xmlns:a16="http://schemas.microsoft.com/office/drawing/2014/main" id="{7B2F4836-A751-4867-81CC-47833A8FFE1D}"/>
              </a:ext>
            </a:extLst>
          </p:cNvPr>
          <p:cNvSpPr/>
          <p:nvPr/>
        </p:nvSpPr>
        <p:spPr>
          <a:xfrm>
            <a:off x="7339284" y="1929261"/>
            <a:ext cx="365760" cy="365760"/>
          </a:xfrm>
          <a:prstGeom prst="ellipse">
            <a:avLst/>
          </a:prstGeom>
          <a:solidFill>
            <a:schemeClr val="accent2"/>
          </a:solidFill>
          <a:ln>
            <a:noFill/>
          </a:ln>
          <a:effectLst>
            <a:outerShdw blurRad="381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7B2F4836-A751-4867-81CC-47833A8FFE1D}"/>
              </a:ext>
            </a:extLst>
          </p:cNvPr>
          <p:cNvSpPr/>
          <p:nvPr/>
        </p:nvSpPr>
        <p:spPr>
          <a:xfrm>
            <a:off x="7980907" y="3437627"/>
            <a:ext cx="365760" cy="365760"/>
          </a:xfrm>
          <a:prstGeom prst="ellipse">
            <a:avLst/>
          </a:prstGeom>
          <a:solidFill>
            <a:schemeClr val="accent1"/>
          </a:solidFill>
          <a:ln>
            <a:noFill/>
          </a:ln>
          <a:effectLst>
            <a:outerShdw blurRad="381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7B2F4836-A751-4867-81CC-47833A8FFE1D}"/>
              </a:ext>
            </a:extLst>
          </p:cNvPr>
          <p:cNvSpPr/>
          <p:nvPr/>
        </p:nvSpPr>
        <p:spPr>
          <a:xfrm>
            <a:off x="7465558" y="4819742"/>
            <a:ext cx="365760" cy="365760"/>
          </a:xfrm>
          <a:prstGeom prst="ellipse">
            <a:avLst/>
          </a:prstGeom>
          <a:solidFill>
            <a:schemeClr val="accent3"/>
          </a:solidFill>
          <a:ln>
            <a:noFill/>
          </a:ln>
          <a:effectLst>
            <a:outerShdw blurRad="381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7B2F4836-A751-4867-81CC-47833A8FFE1D}"/>
              </a:ext>
            </a:extLst>
          </p:cNvPr>
          <p:cNvSpPr/>
          <p:nvPr/>
        </p:nvSpPr>
        <p:spPr>
          <a:xfrm>
            <a:off x="4473289" y="4885559"/>
            <a:ext cx="365760" cy="365760"/>
          </a:xfrm>
          <a:prstGeom prst="ellipse">
            <a:avLst/>
          </a:prstGeom>
          <a:solidFill>
            <a:schemeClr val="accent2"/>
          </a:solidFill>
          <a:ln>
            <a:noFill/>
          </a:ln>
          <a:effectLst>
            <a:outerShdw blurRad="381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42" name="Oval 41">
            <a:extLst>
              <a:ext uri="{FF2B5EF4-FFF2-40B4-BE49-F238E27FC236}">
                <a16:creationId xmlns:a16="http://schemas.microsoft.com/office/drawing/2014/main" id="{7B2F4836-A751-4867-81CC-47833A8FFE1D}"/>
              </a:ext>
            </a:extLst>
          </p:cNvPr>
          <p:cNvSpPr/>
          <p:nvPr/>
        </p:nvSpPr>
        <p:spPr>
          <a:xfrm>
            <a:off x="3824757" y="3481091"/>
            <a:ext cx="365760" cy="365760"/>
          </a:xfrm>
          <a:prstGeom prst="ellipse">
            <a:avLst/>
          </a:prstGeom>
          <a:solidFill>
            <a:schemeClr val="accent3"/>
          </a:solidFill>
          <a:ln>
            <a:noFill/>
          </a:ln>
          <a:effectLst>
            <a:outerShdw blurRad="381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43" name="TextBox 42"/>
          <p:cNvSpPr txBox="1"/>
          <p:nvPr/>
        </p:nvSpPr>
        <p:spPr>
          <a:xfrm>
            <a:off x="4583137" y="2364151"/>
            <a:ext cx="3029925" cy="553998"/>
          </a:xfrm>
          <a:prstGeom prst="rect">
            <a:avLst/>
          </a:prstGeom>
          <a:noFill/>
        </p:spPr>
        <p:txBody>
          <a:bodyPr wrap="square" rtlCol="0">
            <a:spAutoFit/>
          </a:bodyPr>
          <a:lstStyle/>
          <a:p>
            <a:pPr algn="ctr"/>
            <a:r>
              <a:rPr lang="en-US" sz="3000" b="1" dirty="0">
                <a:latin typeface="Arial" panose="020B0604020202020204" pitchFamily="34" charset="0"/>
                <a:cs typeface="Arial" panose="020B0604020202020204" pitchFamily="34" charset="0"/>
              </a:rPr>
              <a:t>Community</a:t>
            </a:r>
          </a:p>
        </p:txBody>
      </p:sp>
    </p:spTree>
    <p:extLst>
      <p:ext uri="{BB962C8B-B14F-4D97-AF65-F5344CB8AC3E}">
        <p14:creationId xmlns:p14="http://schemas.microsoft.com/office/powerpoint/2010/main" val="262409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C637D-955F-4A5F-B7E5-7555929028BA}"/>
              </a:ext>
            </a:extLst>
          </p:cNvPr>
          <p:cNvSpPr>
            <a:spLocks noGrp="1"/>
          </p:cNvSpPr>
          <p:nvPr>
            <p:ph type="title"/>
          </p:nvPr>
        </p:nvSpPr>
        <p:spPr>
          <a:xfrm>
            <a:off x="838200" y="266224"/>
            <a:ext cx="10515600" cy="886732"/>
          </a:xfrm>
        </p:spPr>
        <p:txBody>
          <a:bodyPr/>
          <a:lstStyle/>
          <a:p>
            <a:r>
              <a:rPr lang="en-MY" sz="3200" b="1" dirty="0">
                <a:latin typeface="Arial" panose="020B0604020202020204" pitchFamily="34" charset="0"/>
                <a:cs typeface="Arial" panose="020B0604020202020204" pitchFamily="34" charset="0"/>
              </a:rPr>
              <a:t>Public, Charter, Private and Parochial schools</a:t>
            </a:r>
          </a:p>
        </p:txBody>
      </p:sp>
      <p:sp>
        <p:nvSpPr>
          <p:cNvPr id="4" name="Flowchart: Extract 3">
            <a:extLst>
              <a:ext uri="{FF2B5EF4-FFF2-40B4-BE49-F238E27FC236}">
                <a16:creationId xmlns:a16="http://schemas.microsoft.com/office/drawing/2014/main" id="{B0F07C1D-41E5-412B-8F5B-DC3DA6257442}"/>
              </a:ext>
            </a:extLst>
          </p:cNvPr>
          <p:cNvSpPr/>
          <p:nvPr/>
        </p:nvSpPr>
        <p:spPr>
          <a:xfrm rot="5400000">
            <a:off x="-393700" y="387350"/>
            <a:ext cx="6883400" cy="6096000"/>
          </a:xfrm>
          <a:prstGeom prst="flowChartExtract">
            <a:avLst/>
          </a:prstGeom>
          <a:gradFill flip="none" rotWithShape="1">
            <a:gsLst>
              <a:gs pos="0">
                <a:schemeClr val="accent2">
                  <a:alpha val="50000"/>
                </a:schemeClr>
              </a:gs>
              <a:gs pos="100000">
                <a:schemeClr val="accent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5" name="Flowchart: Extract 4">
            <a:extLst>
              <a:ext uri="{FF2B5EF4-FFF2-40B4-BE49-F238E27FC236}">
                <a16:creationId xmlns:a16="http://schemas.microsoft.com/office/drawing/2014/main" id="{D5CC54D9-AD41-4584-A896-99D36ADED498}"/>
              </a:ext>
            </a:extLst>
          </p:cNvPr>
          <p:cNvSpPr/>
          <p:nvPr/>
        </p:nvSpPr>
        <p:spPr>
          <a:xfrm rot="16200000">
            <a:off x="5702300" y="387351"/>
            <a:ext cx="6883400" cy="6096000"/>
          </a:xfrm>
          <a:prstGeom prst="flowChartExtract">
            <a:avLst/>
          </a:prstGeom>
          <a:gradFill flip="none" rotWithShape="1">
            <a:gsLst>
              <a:gs pos="0">
                <a:schemeClr val="accent2">
                  <a:alpha val="50000"/>
                </a:schemeClr>
              </a:gs>
              <a:gs pos="100000">
                <a:schemeClr val="accent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BA5C3DC6-A54F-4D51-8A75-48037CB9FC35}"/>
              </a:ext>
            </a:extLst>
          </p:cNvPr>
          <p:cNvSpPr/>
          <p:nvPr/>
        </p:nvSpPr>
        <p:spPr>
          <a:xfrm>
            <a:off x="4656000" y="1989000"/>
            <a:ext cx="2880000" cy="2880000"/>
          </a:xfrm>
          <a:prstGeom prst="ellipse">
            <a:avLst/>
          </a:prstGeom>
          <a:noFill/>
          <a:ln w="63500">
            <a:solidFill>
              <a:schemeClr val="accent3">
                <a:alpha val="6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C363FCF4-951E-44AB-B973-36CF2CE0BED5}"/>
              </a:ext>
            </a:extLst>
          </p:cNvPr>
          <p:cNvSpPr/>
          <p:nvPr/>
        </p:nvSpPr>
        <p:spPr>
          <a:xfrm>
            <a:off x="5016000" y="2349000"/>
            <a:ext cx="2160000" cy="2160000"/>
          </a:xfrm>
          <a:prstGeom prst="ellipse">
            <a:avLst/>
          </a:prstGeom>
          <a:solidFill>
            <a:schemeClr val="accent2"/>
          </a:solidFill>
          <a:ln>
            <a:noFill/>
          </a:ln>
          <a:effectLst>
            <a:outerShdw blurRad="381000" algn="ctr" rotWithShape="0">
              <a:schemeClr val="accent3">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D306F167-DABB-4F74-8FA2-9ECAC47118C0}"/>
              </a:ext>
            </a:extLst>
          </p:cNvPr>
          <p:cNvSpPr/>
          <p:nvPr/>
        </p:nvSpPr>
        <p:spPr>
          <a:xfrm>
            <a:off x="4257675" y="1590675"/>
            <a:ext cx="3676650" cy="3676650"/>
          </a:xfrm>
          <a:prstGeom prst="ellipse">
            <a:avLst/>
          </a:prstGeom>
          <a:noFill/>
          <a:ln w="63500">
            <a:solidFill>
              <a:schemeClr val="accent2">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D7DD0B76-B43F-4AAF-BD21-8A2B36150476}"/>
              </a:ext>
            </a:extLst>
          </p:cNvPr>
          <p:cNvSpPr/>
          <p:nvPr/>
        </p:nvSpPr>
        <p:spPr>
          <a:xfrm>
            <a:off x="308350" y="1714367"/>
            <a:ext cx="3640975" cy="560878"/>
          </a:xfrm>
          <a:prstGeom prst="roundRect">
            <a:avLst>
              <a:gd name="adj" fmla="val 4320"/>
            </a:avLst>
          </a:prstGeom>
          <a:solidFill>
            <a:schemeClr val="accent3"/>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School Health Services </a:t>
            </a:r>
          </a:p>
          <a:p>
            <a:pPr algn="ctr"/>
            <a:r>
              <a:rPr lang="en-MY"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in Missouri</a:t>
            </a:r>
          </a:p>
        </p:txBody>
      </p:sp>
      <p:sp>
        <p:nvSpPr>
          <p:cNvPr id="13" name="TextBox 12">
            <a:extLst>
              <a:ext uri="{FF2B5EF4-FFF2-40B4-BE49-F238E27FC236}">
                <a16:creationId xmlns:a16="http://schemas.microsoft.com/office/drawing/2014/main" id="{88B64AA3-C218-4939-8D86-12D36FBBE192}"/>
              </a:ext>
            </a:extLst>
          </p:cNvPr>
          <p:cNvSpPr txBox="1"/>
          <p:nvPr/>
        </p:nvSpPr>
        <p:spPr>
          <a:xfrm>
            <a:off x="278865" y="2390242"/>
            <a:ext cx="3699943" cy="2877711"/>
          </a:xfrm>
          <a:prstGeom prst="rect">
            <a:avLst/>
          </a:prstGeom>
          <a:solidFill>
            <a:schemeClr val="bg1">
              <a:alpha val="50000"/>
            </a:schemeClr>
          </a:solidFill>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kumimoji="0" lang="en-MY" sz="1600" b="1" i="0" u="none" strike="noStrike" kern="1200" cap="none" spc="0" normalizeH="0" baseline="0" noProof="0" dirty="0">
                <a:ln>
                  <a:noFill/>
                </a:ln>
                <a:solidFill>
                  <a:srgbClr val="2B2B2B"/>
                </a:solidFill>
                <a:effectLst/>
                <a:uLnTx/>
                <a:uFillTx/>
                <a:latin typeface="Arial" panose="020B0604020202020204" pitchFamily="34" charset="0"/>
                <a:cs typeface="Arial" panose="020B0604020202020204" pitchFamily="34" charset="0"/>
              </a:rPr>
              <a:t>Promote</a:t>
            </a:r>
            <a:r>
              <a:rPr kumimoji="0" lang="en-MY" sz="1600" b="1" i="0" u="none" strike="noStrike" kern="1200" cap="none" spc="0" normalizeH="0" noProof="0" dirty="0">
                <a:ln>
                  <a:noFill/>
                </a:ln>
                <a:solidFill>
                  <a:srgbClr val="2B2B2B"/>
                </a:solidFill>
                <a:effectLst/>
                <a:uLnTx/>
                <a:uFillTx/>
                <a:latin typeface="Arial" panose="020B0604020202020204" pitchFamily="34" charset="0"/>
                <a:cs typeface="Arial" panose="020B0604020202020204" pitchFamily="34" charset="0"/>
              </a:rPr>
              <a:t> best-practices in school health services:</a:t>
            </a:r>
          </a:p>
          <a:p>
            <a:pPr marL="742950" lvl="1" indent="-285750">
              <a:lnSpc>
                <a:spcPct val="150000"/>
              </a:lnSpc>
              <a:buFont typeface="Wingdings" panose="05000000000000000000" pitchFamily="2" charset="2"/>
              <a:buChar char="§"/>
              <a:defRPr/>
            </a:pPr>
            <a:r>
              <a:rPr lang="en-MY" sz="1600" baseline="0" dirty="0">
                <a:solidFill>
                  <a:srgbClr val="2B2B2B"/>
                </a:solidFill>
                <a:latin typeface="Arial" panose="020B0604020202020204" pitchFamily="34" charset="0"/>
                <a:cs typeface="Arial" panose="020B0604020202020204" pitchFamily="34" charset="0"/>
              </a:rPr>
              <a:t>Vision</a:t>
            </a:r>
            <a:r>
              <a:rPr lang="en-MY" sz="1600" dirty="0">
                <a:solidFill>
                  <a:srgbClr val="2B2B2B"/>
                </a:solidFill>
                <a:latin typeface="Arial" panose="020B0604020202020204" pitchFamily="34" charset="0"/>
                <a:cs typeface="Arial" panose="020B0604020202020204" pitchFamily="34" charset="0"/>
              </a:rPr>
              <a:t> and hearing screening</a:t>
            </a:r>
          </a:p>
          <a:p>
            <a:pPr marL="742950" lvl="1" indent="-285750">
              <a:buFont typeface="Wingdings" panose="05000000000000000000" pitchFamily="2" charset="2"/>
              <a:buChar char="§"/>
              <a:defRPr/>
            </a:pPr>
            <a:r>
              <a:rPr kumimoji="0" lang="en-MY" sz="1600" b="0" i="0" u="none" strike="noStrike" kern="1200" cap="none" spc="0" normalizeH="0" baseline="0" noProof="0" dirty="0">
                <a:ln>
                  <a:noFill/>
                </a:ln>
                <a:solidFill>
                  <a:srgbClr val="2B2B2B"/>
                </a:solidFill>
                <a:effectLst/>
                <a:uLnTx/>
                <a:uFillTx/>
                <a:latin typeface="Arial" panose="020B0604020202020204" pitchFamily="34" charset="0"/>
                <a:cs typeface="Arial" panose="020B0604020202020204" pitchFamily="34" charset="0"/>
              </a:rPr>
              <a:t>Chronic</a:t>
            </a:r>
            <a:r>
              <a:rPr kumimoji="0" lang="en-MY" sz="1600" b="0" i="0" u="none" strike="noStrike" kern="1200" cap="none" spc="0" normalizeH="0" noProof="0" dirty="0">
                <a:ln>
                  <a:noFill/>
                </a:ln>
                <a:solidFill>
                  <a:srgbClr val="2B2B2B"/>
                </a:solidFill>
                <a:effectLst/>
                <a:uLnTx/>
                <a:uFillTx/>
                <a:latin typeface="Arial" panose="020B0604020202020204" pitchFamily="34" charset="0"/>
                <a:cs typeface="Arial" panose="020B0604020202020204" pitchFamily="34" charset="0"/>
              </a:rPr>
              <a:t> conditions in the school setting (i.e., asthma, life-threatening allergies,   diabetes, seizures)</a:t>
            </a:r>
          </a:p>
          <a:p>
            <a:pPr lvl="1">
              <a:defRPr/>
            </a:pPr>
            <a:endParaRPr kumimoji="0" lang="en-MY" sz="500" b="0" i="0" u="none" strike="noStrike" kern="1200" cap="none" spc="0" normalizeH="0" noProof="0" dirty="0">
              <a:ln>
                <a:noFill/>
              </a:ln>
              <a:solidFill>
                <a:srgbClr val="2B2B2B"/>
              </a:solidFill>
              <a:effectLst/>
              <a:uLnTx/>
              <a:uFillTx/>
              <a:latin typeface="Arial" panose="020B0604020202020204" pitchFamily="34" charset="0"/>
              <a:cs typeface="Arial" panose="020B0604020202020204" pitchFamily="34" charset="0"/>
            </a:endParaRPr>
          </a:p>
          <a:p>
            <a:pPr marL="742950" lvl="1" indent="-285750">
              <a:buFont typeface="Wingdings" panose="05000000000000000000" pitchFamily="2" charset="2"/>
              <a:buChar char="§"/>
              <a:defRPr/>
            </a:pPr>
            <a:r>
              <a:rPr lang="en-MY" sz="1600" dirty="0">
                <a:solidFill>
                  <a:srgbClr val="2B2B2B"/>
                </a:solidFill>
                <a:latin typeface="Arial" panose="020B0604020202020204" pitchFamily="34" charset="0"/>
                <a:cs typeface="Arial" panose="020B0604020202020204" pitchFamily="34" charset="0"/>
              </a:rPr>
              <a:t>Communicable and infectious disease control</a:t>
            </a:r>
          </a:p>
          <a:p>
            <a:pPr marL="742950" lvl="1" indent="-285750">
              <a:lnSpc>
                <a:spcPct val="150000"/>
              </a:lnSpc>
              <a:buFont typeface="Wingdings" panose="05000000000000000000" pitchFamily="2" charset="2"/>
              <a:buChar char="§"/>
              <a:defRPr/>
            </a:pPr>
            <a:r>
              <a:rPr kumimoji="0" lang="en-MY" sz="1600" b="0" i="0" u="none" strike="noStrike" kern="1200" cap="none" spc="0" normalizeH="0" noProof="0" dirty="0">
                <a:ln>
                  <a:noFill/>
                </a:ln>
                <a:solidFill>
                  <a:srgbClr val="2B2B2B"/>
                </a:solidFill>
                <a:effectLst/>
                <a:uLnTx/>
                <a:uFillTx/>
                <a:latin typeface="Arial" panose="020B0604020202020204" pitchFamily="34" charset="0"/>
                <a:cs typeface="Arial" panose="020B0604020202020204" pitchFamily="34" charset="0"/>
              </a:rPr>
              <a:t>Medication administration</a:t>
            </a:r>
          </a:p>
        </p:txBody>
      </p:sp>
      <p:sp>
        <p:nvSpPr>
          <p:cNvPr id="14" name="TextBox 13">
            <a:extLst>
              <a:ext uri="{FF2B5EF4-FFF2-40B4-BE49-F238E27FC236}">
                <a16:creationId xmlns:a16="http://schemas.microsoft.com/office/drawing/2014/main" id="{2AECFE02-2B45-40E4-9D44-FA1BB2BEA168}"/>
              </a:ext>
            </a:extLst>
          </p:cNvPr>
          <p:cNvSpPr txBox="1"/>
          <p:nvPr/>
        </p:nvSpPr>
        <p:spPr>
          <a:xfrm>
            <a:off x="8213192" y="2390242"/>
            <a:ext cx="3761931" cy="2885405"/>
          </a:xfrm>
          <a:prstGeom prst="rect">
            <a:avLst/>
          </a:prstGeom>
          <a:solidFill>
            <a:schemeClr val="bg1">
              <a:alpha val="50000"/>
            </a:schemeClr>
          </a:solid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MY" sz="1600" b="1" i="0" u="none" strike="noStrike" kern="1200" cap="none" spc="0" normalizeH="0" baseline="0" noProof="0" dirty="0">
                <a:ln>
                  <a:noFill/>
                </a:ln>
                <a:solidFill>
                  <a:srgbClr val="2B2B2B"/>
                </a:solidFill>
                <a:effectLst/>
                <a:uLnTx/>
                <a:uFillTx/>
                <a:latin typeface="Arial" panose="020B0604020202020204" pitchFamily="34" charset="0"/>
                <a:cs typeface="Arial" panose="020B0604020202020204" pitchFamily="34" charset="0"/>
              </a:rPr>
              <a:t>Training</a:t>
            </a:r>
            <a:r>
              <a:rPr kumimoji="0" lang="en-MY" sz="1600" b="1" i="0" u="none" strike="noStrike" kern="1200" cap="none" spc="0" normalizeH="0" noProof="0" dirty="0">
                <a:ln>
                  <a:noFill/>
                </a:ln>
                <a:solidFill>
                  <a:srgbClr val="2B2B2B"/>
                </a:solidFill>
                <a:effectLst/>
                <a:uLnTx/>
                <a:uFillTx/>
                <a:latin typeface="Arial" panose="020B0604020202020204" pitchFamily="34" charset="0"/>
                <a:cs typeface="Arial" panose="020B0604020202020204" pitchFamily="34" charset="0"/>
              </a:rPr>
              <a:t> and Professional Development:</a:t>
            </a:r>
          </a:p>
          <a:p>
            <a:pPr marL="742950" lvl="1" indent="-285750">
              <a:lnSpc>
                <a:spcPct val="150000"/>
              </a:lnSpc>
              <a:buFont typeface="Wingdings" panose="05000000000000000000" pitchFamily="2" charset="2"/>
              <a:buChar char="§"/>
              <a:defRPr/>
            </a:pPr>
            <a:r>
              <a:rPr lang="en-MY" sz="1600" baseline="0" dirty="0">
                <a:solidFill>
                  <a:srgbClr val="2B2B2B"/>
                </a:solidFill>
                <a:latin typeface="Arial" panose="020B0604020202020204" pitchFamily="34" charset="0"/>
                <a:cs typeface="Arial" panose="020B0604020202020204" pitchFamily="34" charset="0"/>
              </a:rPr>
              <a:t>Health Office Orientation</a:t>
            </a:r>
          </a:p>
          <a:p>
            <a:pPr marL="742950" lvl="1" indent="-285750">
              <a:buFont typeface="Wingdings" panose="05000000000000000000" pitchFamily="2" charset="2"/>
              <a:buChar char="§"/>
              <a:defRPr/>
            </a:pPr>
            <a:r>
              <a:rPr kumimoji="0" lang="en-MY" sz="1600" i="0" u="none" strike="noStrike" kern="1200" cap="none" spc="0" normalizeH="0" noProof="0" dirty="0">
                <a:ln>
                  <a:noFill/>
                </a:ln>
                <a:solidFill>
                  <a:srgbClr val="2B2B2B"/>
                </a:solidFill>
                <a:effectLst/>
                <a:uLnTx/>
                <a:uFillTx/>
                <a:latin typeface="Arial" panose="020B0604020202020204" pitchFamily="34" charset="0"/>
                <a:cs typeface="Arial" panose="020B0604020202020204" pitchFamily="34" charset="0"/>
              </a:rPr>
              <a:t>Nurse Education Webinar Series (N.E.W.S.)</a:t>
            </a:r>
          </a:p>
          <a:p>
            <a:pPr marL="742950" lvl="1" indent="-285750">
              <a:lnSpc>
                <a:spcPct val="150000"/>
              </a:lnSpc>
              <a:buFont typeface="Wingdings" panose="05000000000000000000" pitchFamily="2" charset="2"/>
              <a:buChar char="§"/>
              <a:defRPr/>
            </a:pPr>
            <a:r>
              <a:rPr lang="en-MY" sz="1600" baseline="0" dirty="0">
                <a:solidFill>
                  <a:srgbClr val="2B2B2B"/>
                </a:solidFill>
                <a:latin typeface="Arial" panose="020B0604020202020204" pitchFamily="34" charset="0"/>
                <a:cs typeface="Arial" panose="020B0604020202020204" pitchFamily="34" charset="0"/>
              </a:rPr>
              <a:t>Show-Me</a:t>
            </a:r>
            <a:r>
              <a:rPr lang="en-MY" sz="1600" dirty="0">
                <a:solidFill>
                  <a:srgbClr val="2B2B2B"/>
                </a:solidFill>
                <a:latin typeface="Arial" panose="020B0604020202020204" pitchFamily="34" charset="0"/>
                <a:cs typeface="Arial" panose="020B0604020202020204" pitchFamily="34" charset="0"/>
              </a:rPr>
              <a:t> ECHOs</a:t>
            </a:r>
          </a:p>
          <a:p>
            <a:pPr marL="742950" lvl="1" indent="-285750">
              <a:buFont typeface="Wingdings" panose="05000000000000000000" pitchFamily="2" charset="2"/>
              <a:buChar char="§"/>
              <a:defRPr/>
            </a:pPr>
            <a:r>
              <a:rPr kumimoji="0" lang="en-MY" sz="1600" i="0" u="none" strike="noStrike" kern="1200" cap="none" spc="0" normalizeH="0" baseline="0" noProof="0" dirty="0">
                <a:ln>
                  <a:noFill/>
                </a:ln>
                <a:solidFill>
                  <a:srgbClr val="2B2B2B"/>
                </a:solidFill>
                <a:effectLst/>
                <a:uLnTx/>
                <a:uFillTx/>
                <a:latin typeface="Arial" panose="020B0604020202020204" pitchFamily="34" charset="0"/>
                <a:cs typeface="Arial" panose="020B0604020202020204" pitchFamily="34" charset="0"/>
              </a:rPr>
              <a:t>Lead</a:t>
            </a:r>
            <a:r>
              <a:rPr kumimoji="0" lang="en-MY" sz="1600" i="0" u="none" strike="noStrike" kern="1200" cap="none" spc="0" normalizeH="0" noProof="0" dirty="0">
                <a:ln>
                  <a:noFill/>
                </a:ln>
                <a:solidFill>
                  <a:srgbClr val="2B2B2B"/>
                </a:solidFill>
                <a:effectLst/>
                <a:uLnTx/>
                <a:uFillTx/>
                <a:latin typeface="Arial" panose="020B0604020202020204" pitchFamily="34" charset="0"/>
                <a:cs typeface="Arial" panose="020B0604020202020204" pitchFamily="34" charset="0"/>
              </a:rPr>
              <a:t> School Nurse Collaborative</a:t>
            </a:r>
            <a:endParaRPr lang="en-MY" sz="1600" noProof="0" dirty="0">
              <a:solidFill>
                <a:srgbClr val="2B2B2B"/>
              </a:solidFill>
              <a:latin typeface="Arial" panose="020B0604020202020204" pitchFamily="34" charset="0"/>
              <a:cs typeface="Arial" panose="020B0604020202020204" pitchFamily="34" charset="0"/>
            </a:endParaRPr>
          </a:p>
          <a:p>
            <a:pPr lvl="1">
              <a:lnSpc>
                <a:spcPct val="150000"/>
              </a:lnSpc>
              <a:defRPr/>
            </a:pPr>
            <a:endParaRPr kumimoji="0" lang="en-MY" sz="2000" i="0" u="none" strike="noStrike" kern="1200" cap="none" spc="0" normalizeH="0" noProof="0" dirty="0">
              <a:ln>
                <a:noFill/>
              </a:ln>
              <a:solidFill>
                <a:srgbClr val="2B2B2B"/>
              </a:solidFill>
              <a:effectLst/>
              <a:uLnTx/>
              <a:uFillTx/>
              <a:latin typeface="Arial" panose="020B0604020202020204" pitchFamily="34" charset="0"/>
              <a:cs typeface="Arial" panose="020B0604020202020204" pitchFamily="34" charset="0"/>
            </a:endParaRPr>
          </a:p>
          <a:p>
            <a:pPr lvl="1">
              <a:lnSpc>
                <a:spcPct val="150000"/>
              </a:lnSpc>
              <a:defRPr/>
            </a:pPr>
            <a:endParaRPr kumimoji="0" lang="en-MY" sz="500" i="0" u="none" strike="noStrike" kern="1200" cap="none" spc="0" normalizeH="0" noProof="0" dirty="0">
              <a:ln>
                <a:noFill/>
              </a:ln>
              <a:solidFill>
                <a:srgbClr val="2B2B2B"/>
              </a:solidFill>
              <a:effectLst/>
              <a:uLnTx/>
              <a:uFillTx/>
              <a:latin typeface="Arial" panose="020B0604020202020204" pitchFamily="34" charset="0"/>
              <a:cs typeface="Arial" panose="020B0604020202020204" pitchFamily="34" charset="0"/>
            </a:endParaRPr>
          </a:p>
        </p:txBody>
      </p:sp>
      <p:sp>
        <p:nvSpPr>
          <p:cNvPr id="16" name="Rectangle: Rounded Corners 9">
            <a:extLst>
              <a:ext uri="{FF2B5EF4-FFF2-40B4-BE49-F238E27FC236}">
                <a16:creationId xmlns:a16="http://schemas.microsoft.com/office/drawing/2014/main" id="{D7DD0B76-B43F-4AAF-BD21-8A2B36150476}"/>
              </a:ext>
            </a:extLst>
          </p:cNvPr>
          <p:cNvSpPr/>
          <p:nvPr/>
        </p:nvSpPr>
        <p:spPr>
          <a:xfrm>
            <a:off x="8242675" y="1719000"/>
            <a:ext cx="3640975" cy="560878"/>
          </a:xfrm>
          <a:prstGeom prst="roundRect">
            <a:avLst>
              <a:gd name="adj" fmla="val 4320"/>
            </a:avLst>
          </a:prstGeom>
          <a:solidFill>
            <a:schemeClr val="accent3"/>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solidFill>
                  <a:schemeClr val="bg2"/>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Health Room services by RNs, LPNs and Health Aides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7208" y="2340208"/>
            <a:ext cx="2160000" cy="2160000"/>
          </a:xfrm>
          <a:prstGeom prst="rect">
            <a:avLst/>
          </a:prstGeom>
        </p:spPr>
      </p:pic>
    </p:spTree>
    <p:extLst>
      <p:ext uri="{BB962C8B-B14F-4D97-AF65-F5344CB8AC3E}">
        <p14:creationId xmlns:p14="http://schemas.microsoft.com/office/powerpoint/2010/main" val="257008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6900" y="678611"/>
            <a:ext cx="3932237" cy="1333500"/>
          </a:xfrm>
          <a:effectLst/>
        </p:spPr>
        <p:txBody>
          <a:bodyPr anchor="ctr">
            <a:normAutofit/>
          </a:bodyPr>
          <a:lstStyle/>
          <a:p>
            <a:pPr algn="l"/>
            <a:r>
              <a:rPr lang="en-US" sz="5400" b="1" dirty="0">
                <a:effectLst/>
                <a:latin typeface="Arial" panose="020B0604020202020204" pitchFamily="34" charset="0"/>
                <a:cs typeface="Arial" panose="020B0604020202020204" pitchFamily="34" charset="0"/>
              </a:rPr>
              <a:t>Data</a:t>
            </a:r>
          </a:p>
        </p:txBody>
      </p:sp>
      <p:pic>
        <p:nvPicPr>
          <p:cNvPr id="5" name="Content Placeholder 4"/>
          <p:cNvPicPr>
            <a:picLocks noChangeAspect="1"/>
          </p:cNvPicPr>
          <p:nvPr/>
        </p:nvPicPr>
        <p:blipFill>
          <a:blip r:embed="rId3"/>
          <a:stretch>
            <a:fillRect/>
          </a:stretch>
        </p:blipFill>
        <p:spPr>
          <a:xfrm>
            <a:off x="5126319" y="1014410"/>
            <a:ext cx="6843431" cy="4776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7"/>
          <p:cNvSpPr txBox="1">
            <a:spLocks/>
          </p:cNvSpPr>
          <p:nvPr/>
        </p:nvSpPr>
        <p:spPr>
          <a:xfrm>
            <a:off x="596900" y="2120900"/>
            <a:ext cx="3932237" cy="367029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1"/>
                </a:solidFill>
                <a:latin typeface="Arial" panose="020B0604020202020204" pitchFamily="34" charset="0"/>
                <a:cs typeface="Arial" panose="020B0604020202020204" pitchFamily="34" charset="0"/>
              </a:rPr>
              <a:t>School Health </a:t>
            </a:r>
            <a:r>
              <a:rPr lang="en-US" sz="3200" dirty="0">
                <a:latin typeface="Arial" panose="020B0604020202020204" pitchFamily="34" charset="0"/>
                <a:cs typeface="Arial" panose="020B0604020202020204" pitchFamily="34" charset="0"/>
              </a:rPr>
              <a:t>maintains a </a:t>
            </a:r>
            <a:r>
              <a:rPr lang="en-US" sz="3200" dirty="0">
                <a:solidFill>
                  <a:schemeClr val="accent2"/>
                </a:solidFill>
                <a:latin typeface="Arial" panose="020B0604020202020204" pitchFamily="34" charset="0"/>
                <a:cs typeface="Arial" panose="020B0604020202020204" pitchFamily="34" charset="0"/>
              </a:rPr>
              <a:t>database for annual reporting</a:t>
            </a:r>
            <a:r>
              <a:rPr lang="en-US" sz="3200" dirty="0">
                <a:latin typeface="Arial" panose="020B0604020202020204" pitchFamily="34" charset="0"/>
                <a:cs typeface="Arial" panose="020B0604020202020204" pitchFamily="34" charset="0"/>
              </a:rPr>
              <a:t>, which is open to all schools in Missouri.</a:t>
            </a:r>
          </a:p>
        </p:txBody>
      </p:sp>
      <p:cxnSp>
        <p:nvCxnSpPr>
          <p:cNvPr id="7" name="Straight Connector 6"/>
          <p:cNvCxnSpPr/>
          <p:nvPr/>
        </p:nvCxnSpPr>
        <p:spPr>
          <a:xfrm flipV="1">
            <a:off x="-15455" y="1723292"/>
            <a:ext cx="2204740" cy="2637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442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4290"/>
            <a:ext cx="6100886" cy="886732"/>
          </a:xfrm>
        </p:spPr>
        <p:txBody>
          <a:bodyPr/>
          <a:lstStyle/>
          <a:p>
            <a:r>
              <a:rPr lang="en-US" b="1" dirty="0">
                <a:latin typeface="Arial" panose="020B0604020202020204" pitchFamily="34" charset="0"/>
                <a:cs typeface="Arial" panose="020B0604020202020204" pitchFamily="34" charset="0"/>
              </a:rPr>
              <a:t>Special Health Care Needs and Chronic Conditions</a:t>
            </a:r>
          </a:p>
        </p:txBody>
      </p:sp>
      <p:pic>
        <p:nvPicPr>
          <p:cNvPr id="5" name="Picture 4"/>
          <p:cNvPicPr>
            <a:picLocks noChangeAspect="1"/>
          </p:cNvPicPr>
          <p:nvPr/>
        </p:nvPicPr>
        <p:blipFill rotWithShape="1">
          <a:blip r:embed="rId3"/>
          <a:srcRect l="40502" t="19327" r="29644" b="17671"/>
          <a:stretch/>
        </p:blipFill>
        <p:spPr>
          <a:xfrm>
            <a:off x="6013938" y="-7846"/>
            <a:ext cx="6178062" cy="7062076"/>
          </a:xfrm>
          <a:prstGeom prst="rect">
            <a:avLst/>
          </a:prstGeom>
        </p:spPr>
      </p:pic>
      <p:pic>
        <p:nvPicPr>
          <p:cNvPr id="9" name="Picture 8"/>
          <p:cNvPicPr>
            <a:picLocks noChangeAspect="1"/>
          </p:cNvPicPr>
          <p:nvPr/>
        </p:nvPicPr>
        <p:blipFill rotWithShape="1">
          <a:blip r:embed="rId4"/>
          <a:srcRect l="18949" t="12580" r="19935"/>
          <a:stretch/>
        </p:blipFill>
        <p:spPr>
          <a:xfrm>
            <a:off x="266186" y="2007261"/>
            <a:ext cx="5568513" cy="4314406"/>
          </a:xfrm>
          <a:prstGeom prst="rect">
            <a:avLst/>
          </a:prstGeom>
        </p:spPr>
      </p:pic>
    </p:spTree>
    <p:extLst>
      <p:ext uri="{BB962C8B-B14F-4D97-AF65-F5344CB8AC3E}">
        <p14:creationId xmlns:p14="http://schemas.microsoft.com/office/powerpoint/2010/main" val="3859414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45" y="749797"/>
            <a:ext cx="5265618" cy="886732"/>
          </a:xfrm>
        </p:spPr>
        <p:txBody>
          <a:bodyPr/>
          <a:lstStyle/>
          <a:p>
            <a:r>
              <a:rPr lang="en-US" b="1" dirty="0">
                <a:latin typeface="Arial" panose="020B0604020202020204" pitchFamily="34" charset="0"/>
                <a:cs typeface="Arial" panose="020B0604020202020204" pitchFamily="34" charset="0"/>
              </a:rPr>
              <a:t>Student Health Data</a:t>
            </a:r>
          </a:p>
        </p:txBody>
      </p:sp>
      <p:pic>
        <p:nvPicPr>
          <p:cNvPr id="5" name="Picture 4"/>
          <p:cNvPicPr>
            <a:picLocks noChangeAspect="1"/>
          </p:cNvPicPr>
          <p:nvPr/>
        </p:nvPicPr>
        <p:blipFill rotWithShape="1">
          <a:blip r:embed="rId3"/>
          <a:srcRect l="40502" t="19327" r="29644" b="17671"/>
          <a:stretch/>
        </p:blipFill>
        <p:spPr>
          <a:xfrm>
            <a:off x="6013938" y="-7846"/>
            <a:ext cx="6178062" cy="706207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713688947"/>
              </p:ext>
            </p:extLst>
          </p:nvPr>
        </p:nvGraphicFramePr>
        <p:xfrm>
          <a:off x="264745" y="2268414"/>
          <a:ext cx="5265618" cy="3908996"/>
        </p:xfrm>
        <a:graphic>
          <a:graphicData uri="http://schemas.openxmlformats.org/drawingml/2006/table">
            <a:tbl>
              <a:tblPr firstRow="1" bandRow="1">
                <a:tableStyleId>{93296810-A885-4BE3-A3E7-6D5BEEA58F35}</a:tableStyleId>
              </a:tblPr>
              <a:tblGrid>
                <a:gridCol w="1755206">
                  <a:extLst>
                    <a:ext uri="{9D8B030D-6E8A-4147-A177-3AD203B41FA5}">
                      <a16:colId xmlns:a16="http://schemas.microsoft.com/office/drawing/2014/main" val="3807597306"/>
                    </a:ext>
                  </a:extLst>
                </a:gridCol>
                <a:gridCol w="1755206">
                  <a:extLst>
                    <a:ext uri="{9D8B030D-6E8A-4147-A177-3AD203B41FA5}">
                      <a16:colId xmlns:a16="http://schemas.microsoft.com/office/drawing/2014/main" val="3812079636"/>
                    </a:ext>
                  </a:extLst>
                </a:gridCol>
                <a:gridCol w="1755206">
                  <a:extLst>
                    <a:ext uri="{9D8B030D-6E8A-4147-A177-3AD203B41FA5}">
                      <a16:colId xmlns:a16="http://schemas.microsoft.com/office/drawing/2014/main" val="602636545"/>
                    </a:ext>
                  </a:extLst>
                </a:gridCol>
              </a:tblGrid>
              <a:tr h="680069">
                <a:tc>
                  <a:txBody>
                    <a:bodyPr/>
                    <a:lstStyle/>
                    <a:p>
                      <a:pPr algn="ctr"/>
                      <a:endParaRPr lang="en-US" dirty="0">
                        <a:solidFill>
                          <a:schemeClr val="tx2"/>
                        </a:solidFill>
                        <a:latin typeface="Arial" panose="020B0604020202020204" pitchFamily="34" charset="0"/>
                        <a:cs typeface="Arial" panose="020B0604020202020204" pitchFamily="34" charset="0"/>
                      </a:endParaRPr>
                    </a:p>
                  </a:txBody>
                  <a:tcPr anchor="ctr"/>
                </a:tc>
                <a:tc>
                  <a:txBody>
                    <a:bodyPr/>
                    <a:lstStyle/>
                    <a:p>
                      <a:pPr algn="ctr"/>
                      <a:r>
                        <a:rPr lang="en-US" dirty="0">
                          <a:solidFill>
                            <a:schemeClr val="tx2"/>
                          </a:solidFill>
                          <a:latin typeface="Arial" panose="020B0604020202020204" pitchFamily="34" charset="0"/>
                          <a:cs typeface="Arial" panose="020B0604020202020204" pitchFamily="34" charset="0"/>
                        </a:rPr>
                        <a:t>Missouri Schools</a:t>
                      </a:r>
                    </a:p>
                  </a:txBody>
                  <a:tcPr anchor="ctr"/>
                </a:tc>
                <a:tc>
                  <a:txBody>
                    <a:bodyPr/>
                    <a:lstStyle/>
                    <a:p>
                      <a:pPr algn="ctr"/>
                      <a:r>
                        <a:rPr lang="en-US" dirty="0">
                          <a:solidFill>
                            <a:schemeClr val="tx2"/>
                          </a:solidFill>
                          <a:latin typeface="Arial" panose="020B0604020202020204" pitchFamily="34" charset="0"/>
                          <a:cs typeface="Arial" panose="020B0604020202020204" pitchFamily="34" charset="0"/>
                        </a:rPr>
                        <a:t>Nationwide</a:t>
                      </a:r>
                    </a:p>
                  </a:txBody>
                  <a:tcPr anchor="ctr"/>
                </a:tc>
                <a:extLst>
                  <a:ext uri="{0D108BD9-81ED-4DB2-BD59-A6C34878D82A}">
                    <a16:rowId xmlns:a16="http://schemas.microsoft.com/office/drawing/2014/main" val="2251393722"/>
                  </a:ext>
                </a:extLst>
              </a:tr>
              <a:tr h="680069">
                <a:tc>
                  <a:txBody>
                    <a:bodyPr/>
                    <a:lstStyle/>
                    <a:p>
                      <a:pPr algn="ctr"/>
                      <a:r>
                        <a:rPr lang="en-US" b="1" dirty="0">
                          <a:solidFill>
                            <a:schemeClr val="tx2"/>
                          </a:solidFill>
                          <a:latin typeface="Arial" panose="020B0604020202020204" pitchFamily="34" charset="0"/>
                          <a:cs typeface="Arial" panose="020B0604020202020204" pitchFamily="34" charset="0"/>
                        </a:rPr>
                        <a:t>Life-threatening Food Allergies</a:t>
                      </a:r>
                    </a:p>
                  </a:txBody>
                  <a:tcPr anchor="ctr"/>
                </a:tc>
                <a:tc>
                  <a:txBody>
                    <a:bodyPr/>
                    <a:lstStyle/>
                    <a:p>
                      <a:pPr algn="ctr"/>
                      <a:r>
                        <a:rPr lang="en-US" b="0" dirty="0">
                          <a:solidFill>
                            <a:schemeClr val="tx2"/>
                          </a:solidFill>
                          <a:latin typeface="Arial" panose="020B0604020202020204" pitchFamily="34" charset="0"/>
                          <a:cs typeface="Arial" panose="020B0604020202020204" pitchFamily="34" charset="0"/>
                        </a:rPr>
                        <a:t>2.5%</a:t>
                      </a:r>
                    </a:p>
                  </a:txBody>
                  <a:tcPr anchor="ctr"/>
                </a:tc>
                <a:tc>
                  <a:txBody>
                    <a:bodyPr/>
                    <a:lstStyle/>
                    <a:p>
                      <a:pPr algn="ctr"/>
                      <a:r>
                        <a:rPr lang="en-US" b="0" dirty="0">
                          <a:solidFill>
                            <a:schemeClr val="tx2"/>
                          </a:solidFill>
                          <a:latin typeface="Arial" panose="020B0604020202020204" pitchFamily="34" charset="0"/>
                          <a:cs typeface="Arial" panose="020B0604020202020204" pitchFamily="34" charset="0"/>
                        </a:rPr>
                        <a:t>4%</a:t>
                      </a:r>
                    </a:p>
                  </a:txBody>
                  <a:tcPr anchor="ctr"/>
                </a:tc>
                <a:extLst>
                  <a:ext uri="{0D108BD9-81ED-4DB2-BD59-A6C34878D82A}">
                    <a16:rowId xmlns:a16="http://schemas.microsoft.com/office/drawing/2014/main" val="3065183408"/>
                  </a:ext>
                </a:extLst>
              </a:tr>
              <a:tr h="680069">
                <a:tc>
                  <a:txBody>
                    <a:bodyPr/>
                    <a:lstStyle/>
                    <a:p>
                      <a:pPr algn="ctr"/>
                      <a:r>
                        <a:rPr lang="en-US" b="1" dirty="0">
                          <a:solidFill>
                            <a:schemeClr val="tx2"/>
                          </a:solidFill>
                          <a:latin typeface="Arial" panose="020B0604020202020204" pitchFamily="34" charset="0"/>
                          <a:cs typeface="Arial" panose="020B0604020202020204" pitchFamily="34" charset="0"/>
                        </a:rPr>
                        <a:t>Asthma</a:t>
                      </a:r>
                    </a:p>
                  </a:txBody>
                  <a:tcPr anchor="ctr"/>
                </a:tc>
                <a:tc>
                  <a:txBody>
                    <a:bodyPr/>
                    <a:lstStyle/>
                    <a:p>
                      <a:pPr algn="ctr"/>
                      <a:r>
                        <a:rPr lang="en-US" b="0" dirty="0">
                          <a:solidFill>
                            <a:schemeClr val="tx2"/>
                          </a:solidFill>
                          <a:latin typeface="Arial" panose="020B0604020202020204" pitchFamily="34" charset="0"/>
                          <a:cs typeface="Arial" panose="020B0604020202020204" pitchFamily="34" charset="0"/>
                        </a:rPr>
                        <a:t>8.4%</a:t>
                      </a:r>
                    </a:p>
                  </a:txBody>
                  <a:tcPr anchor="ctr"/>
                </a:tc>
                <a:tc>
                  <a:txBody>
                    <a:bodyPr/>
                    <a:lstStyle/>
                    <a:p>
                      <a:pPr algn="ctr"/>
                      <a:r>
                        <a:rPr lang="en-US" b="0" dirty="0">
                          <a:solidFill>
                            <a:schemeClr val="tx2"/>
                          </a:solidFill>
                          <a:latin typeface="Arial" panose="020B0604020202020204" pitchFamily="34" charset="0"/>
                          <a:cs typeface="Arial" panose="020B0604020202020204" pitchFamily="34" charset="0"/>
                        </a:rPr>
                        <a:t>7-10%</a:t>
                      </a:r>
                    </a:p>
                  </a:txBody>
                  <a:tcPr anchor="ctr"/>
                </a:tc>
                <a:extLst>
                  <a:ext uri="{0D108BD9-81ED-4DB2-BD59-A6C34878D82A}">
                    <a16:rowId xmlns:a16="http://schemas.microsoft.com/office/drawing/2014/main" val="3505850703"/>
                  </a:ext>
                </a:extLst>
              </a:tr>
              <a:tr h="680069">
                <a:tc>
                  <a:txBody>
                    <a:bodyPr/>
                    <a:lstStyle/>
                    <a:p>
                      <a:pPr algn="ctr"/>
                      <a:r>
                        <a:rPr lang="en-US" b="1" dirty="0">
                          <a:solidFill>
                            <a:schemeClr val="tx2"/>
                          </a:solidFill>
                          <a:latin typeface="Arial" panose="020B0604020202020204" pitchFamily="34" charset="0"/>
                          <a:cs typeface="Arial" panose="020B0604020202020204" pitchFamily="34" charset="0"/>
                        </a:rPr>
                        <a:t>Seizure</a:t>
                      </a:r>
                      <a:r>
                        <a:rPr lang="en-US" b="1" baseline="0" dirty="0">
                          <a:solidFill>
                            <a:schemeClr val="tx2"/>
                          </a:solidFill>
                          <a:latin typeface="Arial" panose="020B0604020202020204" pitchFamily="34" charset="0"/>
                          <a:cs typeface="Arial" panose="020B0604020202020204" pitchFamily="34" charset="0"/>
                        </a:rPr>
                        <a:t> Disorders</a:t>
                      </a:r>
                      <a:endParaRPr lang="en-US" b="1" dirty="0">
                        <a:solidFill>
                          <a:schemeClr val="tx2"/>
                        </a:solidFill>
                        <a:latin typeface="Arial" panose="020B0604020202020204" pitchFamily="34" charset="0"/>
                        <a:cs typeface="Arial" panose="020B0604020202020204" pitchFamily="34" charset="0"/>
                      </a:endParaRPr>
                    </a:p>
                  </a:txBody>
                  <a:tcPr anchor="ctr"/>
                </a:tc>
                <a:tc>
                  <a:txBody>
                    <a:bodyPr/>
                    <a:lstStyle/>
                    <a:p>
                      <a:pPr algn="ctr"/>
                      <a:r>
                        <a:rPr lang="en-US" b="0" dirty="0">
                          <a:solidFill>
                            <a:schemeClr val="tx2"/>
                          </a:solidFill>
                          <a:latin typeface="Arial" panose="020B0604020202020204" pitchFamily="34" charset="0"/>
                          <a:cs typeface="Arial" panose="020B0604020202020204" pitchFamily="34" charset="0"/>
                        </a:rPr>
                        <a:t>0.9%</a:t>
                      </a:r>
                    </a:p>
                  </a:txBody>
                  <a:tcPr anchor="ctr"/>
                </a:tc>
                <a:tc>
                  <a:txBody>
                    <a:bodyPr/>
                    <a:lstStyle/>
                    <a:p>
                      <a:pPr algn="ctr"/>
                      <a:r>
                        <a:rPr lang="en-US" b="0" dirty="0">
                          <a:solidFill>
                            <a:schemeClr val="tx2"/>
                          </a:solidFill>
                          <a:latin typeface="Arial" panose="020B0604020202020204" pitchFamily="34" charset="0"/>
                          <a:cs typeface="Arial" panose="020B0604020202020204" pitchFamily="34" charset="0"/>
                        </a:rPr>
                        <a:t>0.7%</a:t>
                      </a:r>
                    </a:p>
                  </a:txBody>
                  <a:tcPr anchor="ctr"/>
                </a:tc>
                <a:extLst>
                  <a:ext uri="{0D108BD9-81ED-4DB2-BD59-A6C34878D82A}">
                    <a16:rowId xmlns:a16="http://schemas.microsoft.com/office/drawing/2014/main" val="947547959"/>
                  </a:ext>
                </a:extLst>
              </a:tr>
              <a:tr h="680069">
                <a:tc>
                  <a:txBody>
                    <a:bodyPr/>
                    <a:lstStyle/>
                    <a:p>
                      <a:pPr algn="ctr"/>
                      <a:r>
                        <a:rPr lang="en-US" b="1" dirty="0">
                          <a:solidFill>
                            <a:schemeClr val="tx2"/>
                          </a:solidFill>
                          <a:latin typeface="Arial" panose="020B0604020202020204" pitchFamily="34" charset="0"/>
                          <a:cs typeface="Arial" panose="020B0604020202020204" pitchFamily="34" charset="0"/>
                        </a:rPr>
                        <a:t>Diabetes</a:t>
                      </a:r>
                    </a:p>
                  </a:txBody>
                  <a:tcPr anchor="ctr"/>
                </a:tc>
                <a:tc>
                  <a:txBody>
                    <a:bodyPr/>
                    <a:lstStyle/>
                    <a:p>
                      <a:pPr algn="ctr"/>
                      <a:r>
                        <a:rPr lang="en-US" b="0" dirty="0">
                          <a:solidFill>
                            <a:schemeClr val="tx2"/>
                          </a:solidFill>
                          <a:latin typeface="Arial" panose="020B0604020202020204" pitchFamily="34" charset="0"/>
                          <a:cs typeface="Arial" panose="020B0604020202020204" pitchFamily="34" charset="0"/>
                        </a:rPr>
                        <a:t>0.3%</a:t>
                      </a:r>
                    </a:p>
                  </a:txBody>
                  <a:tcPr anchor="ctr"/>
                </a:tc>
                <a:tc>
                  <a:txBody>
                    <a:bodyPr/>
                    <a:lstStyle/>
                    <a:p>
                      <a:pPr algn="ctr"/>
                      <a:r>
                        <a:rPr lang="en-US" b="0" dirty="0">
                          <a:solidFill>
                            <a:schemeClr val="tx2"/>
                          </a:solidFill>
                          <a:latin typeface="Arial" panose="020B0604020202020204" pitchFamily="34" charset="0"/>
                          <a:cs typeface="Arial" panose="020B0604020202020204" pitchFamily="34" charset="0"/>
                        </a:rPr>
                        <a:t>0.3%</a:t>
                      </a:r>
                    </a:p>
                  </a:txBody>
                  <a:tcPr anchor="ctr"/>
                </a:tc>
                <a:extLst>
                  <a:ext uri="{0D108BD9-81ED-4DB2-BD59-A6C34878D82A}">
                    <a16:rowId xmlns:a16="http://schemas.microsoft.com/office/drawing/2014/main" val="211525151"/>
                  </a:ext>
                </a:extLst>
              </a:tr>
            </a:tbl>
          </a:graphicData>
        </a:graphic>
      </p:graphicFrame>
    </p:spTree>
    <p:extLst>
      <p:ext uri="{BB962C8B-B14F-4D97-AF65-F5344CB8AC3E}">
        <p14:creationId xmlns:p14="http://schemas.microsoft.com/office/powerpoint/2010/main" val="219642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46466578"/>
              </p:ext>
            </p:extLst>
          </p:nvPr>
        </p:nvGraphicFramePr>
        <p:xfrm>
          <a:off x="1319843" y="0"/>
          <a:ext cx="9756474"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9980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6625" t="25521" r="34804" b="8668"/>
          <a:stretch/>
        </p:blipFill>
        <p:spPr>
          <a:xfrm>
            <a:off x="105507" y="0"/>
            <a:ext cx="6221460" cy="7789985"/>
          </a:xfrm>
          <a:prstGeom prst="rect">
            <a:avLst/>
          </a:prstGeom>
        </p:spPr>
      </p:pic>
      <p:sp>
        <p:nvSpPr>
          <p:cNvPr id="6" name="Title 1"/>
          <p:cNvSpPr txBox="1">
            <a:spLocks/>
          </p:cNvSpPr>
          <p:nvPr/>
        </p:nvSpPr>
        <p:spPr>
          <a:xfrm>
            <a:off x="7209692" y="1247921"/>
            <a:ext cx="4626623" cy="19507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rial" panose="020B0604020202020204" pitchFamily="34" charset="0"/>
                <a:cs typeface="Arial" panose="020B0604020202020204" pitchFamily="34" charset="0"/>
              </a:rPr>
              <a:t>Professional Staff </a:t>
            </a:r>
          </a:p>
          <a:p>
            <a:r>
              <a:rPr lang="en-US" sz="3200" b="1" dirty="0">
                <a:latin typeface="Arial" panose="020B0604020202020204" pitchFamily="34" charset="0"/>
                <a:cs typeface="Arial" panose="020B0604020202020204" pitchFamily="34" charset="0"/>
              </a:rPr>
              <a:t>in the Health Office</a:t>
            </a:r>
          </a:p>
        </p:txBody>
      </p:sp>
      <p:sp>
        <p:nvSpPr>
          <p:cNvPr id="7" name="Text Placeholder 3"/>
          <p:cNvSpPr txBox="1">
            <a:spLocks/>
          </p:cNvSpPr>
          <p:nvPr/>
        </p:nvSpPr>
        <p:spPr>
          <a:xfrm>
            <a:off x="7323992" y="3445412"/>
            <a:ext cx="4166493" cy="2819399"/>
          </a:xfrm>
          <a:prstGeom prst="rect">
            <a:avLst/>
          </a:prstGeom>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i="1" dirty="0">
                <a:latin typeface="Arial" panose="020B0604020202020204" pitchFamily="34" charset="0"/>
                <a:cs typeface="Arial" panose="020B0604020202020204" pitchFamily="34" charset="0"/>
              </a:rPr>
              <a:t>Students are safer because we have nurses and trained staff in the health room.</a:t>
            </a:r>
          </a:p>
          <a:p>
            <a:endParaRPr lang="en-US" dirty="0">
              <a:latin typeface="Arial" panose="020B0604020202020204" pitchFamily="34" charset="0"/>
              <a:cs typeface="Arial" panose="020B0604020202020204" pitchFamily="34" charset="0"/>
            </a:endParaRPr>
          </a:p>
        </p:txBody>
      </p:sp>
      <p:cxnSp>
        <p:nvCxnSpPr>
          <p:cNvPr id="9" name="Straight Connector 8"/>
          <p:cNvCxnSpPr/>
          <p:nvPr/>
        </p:nvCxnSpPr>
        <p:spPr>
          <a:xfrm flipH="1">
            <a:off x="7297615" y="2224453"/>
            <a:ext cx="486800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4587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raphic 4">
            <a:extLst>
              <a:ext uri="{FF2B5EF4-FFF2-40B4-BE49-F238E27FC236}">
                <a16:creationId xmlns:a16="http://schemas.microsoft.com/office/drawing/2014/main" id="{F562AA3F-809B-434B-B34D-A51B0D704611}"/>
              </a:ext>
            </a:extLst>
          </p:cNvPr>
          <p:cNvSpPr/>
          <p:nvPr/>
        </p:nvSpPr>
        <p:spPr>
          <a:xfrm rot="10800000">
            <a:off x="1263252" y="2725371"/>
            <a:ext cx="2688336" cy="2340864"/>
          </a:xfrm>
          <a:custGeom>
            <a:avLst/>
            <a:gdLst>
              <a:gd name="connsiteX0" fmla="*/ 1995198 w 3990464"/>
              <a:gd name="connsiteY0" fmla="*/ 3511922 h 3511922"/>
              <a:gd name="connsiteX1" fmla="*/ 211513 w 3990464"/>
              <a:gd name="connsiteY1" fmla="*/ 3511922 h 3511922"/>
              <a:gd name="connsiteX2" fmla="*/ 28630 w 3990464"/>
              <a:gd name="connsiteY2" fmla="*/ 3195109 h 3511922"/>
              <a:gd name="connsiteX3" fmla="*/ 920445 w 3990464"/>
              <a:gd name="connsiteY3" fmla="*/ 1650379 h 3511922"/>
              <a:gd name="connsiteX4" fmla="*/ 1812260 w 3990464"/>
              <a:gd name="connsiteY4" fmla="*/ 105704 h 3511922"/>
              <a:gd name="connsiteX5" fmla="*/ 2178136 w 3990464"/>
              <a:gd name="connsiteY5" fmla="*/ 105704 h 3511922"/>
              <a:gd name="connsiteX6" fmla="*/ 3069952 w 3990464"/>
              <a:gd name="connsiteY6" fmla="*/ 1650379 h 3511922"/>
              <a:gd name="connsiteX7" fmla="*/ 3961767 w 3990464"/>
              <a:gd name="connsiteY7" fmla="*/ 3195109 h 3511922"/>
              <a:gd name="connsiteX8" fmla="*/ 3778883 w 3990464"/>
              <a:gd name="connsiteY8" fmla="*/ 3511922 h 35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64" h="3511922">
                <a:moveTo>
                  <a:pt x="1995198" y="3511922"/>
                </a:moveTo>
                <a:lnTo>
                  <a:pt x="211513" y="3511922"/>
                </a:lnTo>
                <a:cubicBezTo>
                  <a:pt x="48950" y="3511922"/>
                  <a:pt x="-52706" y="3335885"/>
                  <a:pt x="28630" y="3195109"/>
                </a:cubicBezTo>
                <a:lnTo>
                  <a:pt x="920445" y="1650379"/>
                </a:lnTo>
                <a:lnTo>
                  <a:pt x="1812260" y="105704"/>
                </a:lnTo>
                <a:cubicBezTo>
                  <a:pt x="1893488" y="-35235"/>
                  <a:pt x="2096800" y="-35235"/>
                  <a:pt x="2178136" y="105704"/>
                </a:cubicBezTo>
                <a:lnTo>
                  <a:pt x="3069952" y="1650379"/>
                </a:lnTo>
                <a:lnTo>
                  <a:pt x="3961767" y="3195109"/>
                </a:lnTo>
                <a:cubicBezTo>
                  <a:pt x="4043266" y="3335885"/>
                  <a:pt x="3941446" y="3511922"/>
                  <a:pt x="3778883" y="3511922"/>
                </a:cubicBezTo>
                <a:close/>
              </a:path>
            </a:pathLst>
          </a:custGeom>
          <a:solidFill>
            <a:schemeClr val="accent2"/>
          </a:solidFill>
          <a:ln w="127000" cap="flat">
            <a:solidFill>
              <a:schemeClr val="accent2">
                <a:lumMod val="60000"/>
                <a:lumOff val="40000"/>
              </a:schemeClr>
            </a:solidFill>
            <a:prstDash val="solid"/>
            <a:miter/>
          </a:ln>
        </p:spPr>
        <p:txBody>
          <a:bodyPr rtlCol="0" anchor="ctr"/>
          <a:lstStyle/>
          <a:p>
            <a:endParaRPr lang="en-US">
              <a:solidFill>
                <a:schemeClr val="accent1"/>
              </a:solidFill>
              <a:latin typeface="Arial" panose="020B0604020202020204" pitchFamily="34" charset="0"/>
              <a:cs typeface="Arial" panose="020B0604020202020204" pitchFamily="34" charset="0"/>
            </a:endParaRPr>
          </a:p>
        </p:txBody>
      </p:sp>
      <p:sp>
        <p:nvSpPr>
          <p:cNvPr id="11" name="Graphic 4">
            <a:extLst>
              <a:ext uri="{FF2B5EF4-FFF2-40B4-BE49-F238E27FC236}">
                <a16:creationId xmlns:a16="http://schemas.microsoft.com/office/drawing/2014/main" id="{53D49823-C0AF-4D84-8BE0-B0F6757EED95}"/>
              </a:ext>
            </a:extLst>
          </p:cNvPr>
          <p:cNvSpPr/>
          <p:nvPr/>
        </p:nvSpPr>
        <p:spPr>
          <a:xfrm rot="10800000">
            <a:off x="5755145" y="2727920"/>
            <a:ext cx="2688336" cy="2340864"/>
          </a:xfrm>
          <a:custGeom>
            <a:avLst/>
            <a:gdLst>
              <a:gd name="connsiteX0" fmla="*/ 1995198 w 3990464"/>
              <a:gd name="connsiteY0" fmla="*/ 3511922 h 3511922"/>
              <a:gd name="connsiteX1" fmla="*/ 211513 w 3990464"/>
              <a:gd name="connsiteY1" fmla="*/ 3511922 h 3511922"/>
              <a:gd name="connsiteX2" fmla="*/ 28630 w 3990464"/>
              <a:gd name="connsiteY2" fmla="*/ 3195109 h 3511922"/>
              <a:gd name="connsiteX3" fmla="*/ 920445 w 3990464"/>
              <a:gd name="connsiteY3" fmla="*/ 1650379 h 3511922"/>
              <a:gd name="connsiteX4" fmla="*/ 1812260 w 3990464"/>
              <a:gd name="connsiteY4" fmla="*/ 105704 h 3511922"/>
              <a:gd name="connsiteX5" fmla="*/ 2178136 w 3990464"/>
              <a:gd name="connsiteY5" fmla="*/ 105704 h 3511922"/>
              <a:gd name="connsiteX6" fmla="*/ 3069952 w 3990464"/>
              <a:gd name="connsiteY6" fmla="*/ 1650379 h 3511922"/>
              <a:gd name="connsiteX7" fmla="*/ 3961767 w 3990464"/>
              <a:gd name="connsiteY7" fmla="*/ 3195109 h 3511922"/>
              <a:gd name="connsiteX8" fmla="*/ 3778883 w 3990464"/>
              <a:gd name="connsiteY8" fmla="*/ 3511922 h 35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64" h="3511922">
                <a:moveTo>
                  <a:pt x="1995198" y="3511922"/>
                </a:moveTo>
                <a:lnTo>
                  <a:pt x="211513" y="3511922"/>
                </a:lnTo>
                <a:cubicBezTo>
                  <a:pt x="48950" y="3511922"/>
                  <a:pt x="-52706" y="3335885"/>
                  <a:pt x="28630" y="3195109"/>
                </a:cubicBezTo>
                <a:lnTo>
                  <a:pt x="920445" y="1650379"/>
                </a:lnTo>
                <a:lnTo>
                  <a:pt x="1812260" y="105704"/>
                </a:lnTo>
                <a:cubicBezTo>
                  <a:pt x="1893488" y="-35235"/>
                  <a:pt x="2096800" y="-35235"/>
                  <a:pt x="2178136" y="105704"/>
                </a:cubicBezTo>
                <a:lnTo>
                  <a:pt x="3069952" y="1650379"/>
                </a:lnTo>
                <a:lnTo>
                  <a:pt x="3961767" y="3195109"/>
                </a:lnTo>
                <a:cubicBezTo>
                  <a:pt x="4043266" y="3335885"/>
                  <a:pt x="3941446" y="3511922"/>
                  <a:pt x="3778883" y="3511922"/>
                </a:cubicBezTo>
                <a:close/>
              </a:path>
            </a:pathLst>
          </a:custGeom>
          <a:solidFill>
            <a:schemeClr val="accent4"/>
          </a:solidFill>
          <a:ln w="127000" cap="flat">
            <a:solidFill>
              <a:schemeClr val="accent4">
                <a:lumMod val="60000"/>
                <a:lumOff val="40000"/>
              </a:schemeClr>
            </a:solidFill>
            <a:prstDash val="solid"/>
            <a:miter/>
          </a:ln>
        </p:spPr>
        <p:txBody>
          <a:bodyPr rtlCol="0" anchor="ctr"/>
          <a:lstStyle/>
          <a:p>
            <a:endParaRPr lang="en-US">
              <a:solidFill>
                <a:schemeClr val="accent1"/>
              </a:solidFill>
              <a:latin typeface="Arial" panose="020B0604020202020204" pitchFamily="34" charset="0"/>
              <a:cs typeface="Arial" panose="020B0604020202020204" pitchFamily="34" charset="0"/>
            </a:endParaRPr>
          </a:p>
        </p:txBody>
      </p:sp>
      <p:sp>
        <p:nvSpPr>
          <p:cNvPr id="13" name="Graphic 4">
            <a:extLst>
              <a:ext uri="{FF2B5EF4-FFF2-40B4-BE49-F238E27FC236}">
                <a16:creationId xmlns:a16="http://schemas.microsoft.com/office/drawing/2014/main" id="{ACDD640F-24E0-4102-AC40-09893EC6F996}"/>
              </a:ext>
            </a:extLst>
          </p:cNvPr>
          <p:cNvSpPr/>
          <p:nvPr/>
        </p:nvSpPr>
        <p:spPr>
          <a:xfrm>
            <a:off x="7804209" y="3220330"/>
            <a:ext cx="2688336" cy="2340864"/>
          </a:xfrm>
          <a:custGeom>
            <a:avLst/>
            <a:gdLst>
              <a:gd name="connsiteX0" fmla="*/ 1995198 w 3990464"/>
              <a:gd name="connsiteY0" fmla="*/ 3511922 h 3511922"/>
              <a:gd name="connsiteX1" fmla="*/ 211513 w 3990464"/>
              <a:gd name="connsiteY1" fmla="*/ 3511922 h 3511922"/>
              <a:gd name="connsiteX2" fmla="*/ 28630 w 3990464"/>
              <a:gd name="connsiteY2" fmla="*/ 3195109 h 3511922"/>
              <a:gd name="connsiteX3" fmla="*/ 920445 w 3990464"/>
              <a:gd name="connsiteY3" fmla="*/ 1650379 h 3511922"/>
              <a:gd name="connsiteX4" fmla="*/ 1812260 w 3990464"/>
              <a:gd name="connsiteY4" fmla="*/ 105704 h 3511922"/>
              <a:gd name="connsiteX5" fmla="*/ 2178136 w 3990464"/>
              <a:gd name="connsiteY5" fmla="*/ 105704 h 3511922"/>
              <a:gd name="connsiteX6" fmla="*/ 3069952 w 3990464"/>
              <a:gd name="connsiteY6" fmla="*/ 1650379 h 3511922"/>
              <a:gd name="connsiteX7" fmla="*/ 3961767 w 3990464"/>
              <a:gd name="connsiteY7" fmla="*/ 3195109 h 3511922"/>
              <a:gd name="connsiteX8" fmla="*/ 3778883 w 3990464"/>
              <a:gd name="connsiteY8" fmla="*/ 3511922 h 35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64" h="3511922">
                <a:moveTo>
                  <a:pt x="1995198" y="3511922"/>
                </a:moveTo>
                <a:lnTo>
                  <a:pt x="211513" y="3511922"/>
                </a:lnTo>
                <a:cubicBezTo>
                  <a:pt x="48950" y="3511922"/>
                  <a:pt x="-52706" y="3335885"/>
                  <a:pt x="28630" y="3195109"/>
                </a:cubicBezTo>
                <a:lnTo>
                  <a:pt x="920445" y="1650379"/>
                </a:lnTo>
                <a:lnTo>
                  <a:pt x="1812260" y="105704"/>
                </a:lnTo>
                <a:cubicBezTo>
                  <a:pt x="1893488" y="-35235"/>
                  <a:pt x="2096800" y="-35235"/>
                  <a:pt x="2178136" y="105704"/>
                </a:cubicBezTo>
                <a:lnTo>
                  <a:pt x="3069952" y="1650379"/>
                </a:lnTo>
                <a:lnTo>
                  <a:pt x="3961767" y="3195109"/>
                </a:lnTo>
                <a:cubicBezTo>
                  <a:pt x="4043266" y="3335885"/>
                  <a:pt x="3941446" y="3511922"/>
                  <a:pt x="3778883" y="3511922"/>
                </a:cubicBezTo>
                <a:close/>
              </a:path>
            </a:pathLst>
          </a:custGeom>
          <a:solidFill>
            <a:schemeClr val="accent5"/>
          </a:solidFill>
          <a:ln w="127000" cap="flat">
            <a:solidFill>
              <a:schemeClr val="accent5">
                <a:lumMod val="60000"/>
                <a:lumOff val="40000"/>
              </a:schemeClr>
            </a:solidFill>
            <a:prstDash val="solid"/>
            <a:miter/>
          </a:ln>
        </p:spPr>
        <p:txBody>
          <a:bodyPr rtlCol="0" anchor="ctr"/>
          <a:lstStyle/>
          <a:p>
            <a:endParaRPr lang="en-US">
              <a:solidFill>
                <a:schemeClr val="accent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03C1B78-F260-4E59-8223-345F51582DAE}"/>
              </a:ext>
            </a:extLst>
          </p:cNvPr>
          <p:cNvSpPr/>
          <p:nvPr/>
        </p:nvSpPr>
        <p:spPr>
          <a:xfrm>
            <a:off x="1021375" y="1469512"/>
            <a:ext cx="3172088" cy="1107996"/>
          </a:xfrm>
          <a:prstGeom prst="rect">
            <a:avLst/>
          </a:prstGeom>
        </p:spPr>
        <p:txBody>
          <a:bodyPr wrap="square">
            <a:spAutoFit/>
          </a:bodyPr>
          <a:lstStyle/>
          <a:p>
            <a:pPr algn="ctr"/>
            <a:r>
              <a:rPr lang="en-MY" sz="2200" b="1" dirty="0">
                <a:solidFill>
                  <a:schemeClr val="tx2"/>
                </a:solidFill>
                <a:latin typeface="Arial" panose="020B0604020202020204" pitchFamily="34" charset="0"/>
                <a:ea typeface="Open Sans SemiBold" panose="020B0706030804020204" pitchFamily="34" charset="0"/>
                <a:cs typeface="Arial" panose="020B0604020202020204" pitchFamily="34" charset="0"/>
              </a:rPr>
              <a:t>Collaborative Infection Prevention and Control Training</a:t>
            </a:r>
            <a:endParaRPr lang="en-MY" sz="2200" b="1" dirty="0">
              <a:solidFill>
                <a:schemeClr val="tx2"/>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840FEF6-25F6-41AE-B789-B39B9BC991E2}"/>
              </a:ext>
            </a:extLst>
          </p:cNvPr>
          <p:cNvSpPr/>
          <p:nvPr/>
        </p:nvSpPr>
        <p:spPr>
          <a:xfrm>
            <a:off x="7846347" y="5641845"/>
            <a:ext cx="2604060" cy="954107"/>
          </a:xfrm>
          <a:prstGeom prst="rect">
            <a:avLst/>
          </a:prstGeom>
        </p:spPr>
        <p:txBody>
          <a:bodyPr wrap="square">
            <a:spAutoFit/>
          </a:bodyPr>
          <a:lstStyle/>
          <a:p>
            <a:pPr algn="ctr"/>
            <a:r>
              <a:rPr lang="en-MY" sz="2200" b="1" dirty="0">
                <a:solidFill>
                  <a:schemeClr val="tx2"/>
                </a:solidFill>
                <a:latin typeface="Arial" panose="020B0604020202020204" pitchFamily="34" charset="0"/>
                <a:cs typeface="Arial" panose="020B0604020202020204" pitchFamily="34" charset="0"/>
              </a:rPr>
              <a:t>Show Me </a:t>
            </a:r>
          </a:p>
          <a:p>
            <a:pPr algn="ctr"/>
            <a:r>
              <a:rPr lang="en-MY" sz="2200" b="1" dirty="0">
                <a:solidFill>
                  <a:schemeClr val="tx2"/>
                </a:solidFill>
                <a:latin typeface="Arial" panose="020B0604020202020204" pitchFamily="34" charset="0"/>
                <a:cs typeface="Arial" panose="020B0604020202020204" pitchFamily="34" charset="0"/>
              </a:rPr>
              <a:t>School Health</a:t>
            </a:r>
          </a:p>
          <a:p>
            <a:pPr algn="ctr"/>
            <a:r>
              <a:rPr lang="en-MY" sz="1200" b="1" dirty="0">
                <a:solidFill>
                  <a:schemeClr val="tx2"/>
                </a:solidFill>
                <a:latin typeface="Arial" panose="020B0604020202020204" pitchFamily="34" charset="0"/>
                <a:cs typeface="Arial" panose="020B0604020202020204" pitchFamily="34" charset="0"/>
              </a:rPr>
              <a:t> </a:t>
            </a:r>
          </a:p>
        </p:txBody>
      </p:sp>
      <p:sp>
        <p:nvSpPr>
          <p:cNvPr id="28" name="Rectangle 27">
            <a:extLst>
              <a:ext uri="{FF2B5EF4-FFF2-40B4-BE49-F238E27FC236}">
                <a16:creationId xmlns:a16="http://schemas.microsoft.com/office/drawing/2014/main" id="{9840FEF6-25F6-41AE-B789-B39B9BC991E2}"/>
              </a:ext>
            </a:extLst>
          </p:cNvPr>
          <p:cNvSpPr/>
          <p:nvPr/>
        </p:nvSpPr>
        <p:spPr>
          <a:xfrm>
            <a:off x="7851292" y="4212475"/>
            <a:ext cx="2604060" cy="954107"/>
          </a:xfrm>
          <a:prstGeom prst="rect">
            <a:avLst/>
          </a:prstGeom>
        </p:spPr>
        <p:txBody>
          <a:bodyPr wrap="square">
            <a:spAutoFit/>
          </a:bodyPr>
          <a:lstStyle/>
          <a:p>
            <a:pPr algn="ctr"/>
            <a:r>
              <a:rPr lang="en-MY" sz="2000" b="1" dirty="0">
                <a:solidFill>
                  <a:schemeClr val="bg1"/>
                </a:solidFill>
                <a:latin typeface="Papyrus" panose="03070502060502030205" pitchFamily="66" charset="0"/>
                <a:cs typeface="Arial" panose="020B0604020202020204" pitchFamily="34" charset="0"/>
              </a:rPr>
              <a:t>Show Me </a:t>
            </a:r>
          </a:p>
          <a:p>
            <a:pPr algn="ctr"/>
            <a:r>
              <a:rPr lang="en-MY" sz="2000" b="1" dirty="0">
                <a:solidFill>
                  <a:schemeClr val="bg1"/>
                </a:solidFill>
                <a:latin typeface="Papyrus" panose="03070502060502030205" pitchFamily="66" charset="0"/>
                <a:cs typeface="Arial" panose="020B0604020202020204" pitchFamily="34" charset="0"/>
              </a:rPr>
              <a:t>School Health</a:t>
            </a:r>
            <a:endParaRPr lang="en-MY" b="1" dirty="0">
              <a:solidFill>
                <a:schemeClr val="bg1"/>
              </a:solidFill>
              <a:latin typeface="Papyrus" panose="03070502060502030205" pitchFamily="66" charset="0"/>
              <a:cs typeface="Arial" panose="020B0604020202020204" pitchFamily="34" charset="0"/>
            </a:endParaRPr>
          </a:p>
          <a:p>
            <a:pPr algn="ctr"/>
            <a:r>
              <a:rPr lang="en-MY" sz="1600" b="1" dirty="0">
                <a:solidFill>
                  <a:schemeClr val="tx2"/>
                </a:solidFill>
                <a:latin typeface="Papyrus" panose="03070502060502030205" pitchFamily="66" charset="0"/>
                <a:cs typeface="Arial" panose="020B0604020202020204" pitchFamily="34" charset="0"/>
              </a:rPr>
              <a:t> </a:t>
            </a:r>
          </a:p>
        </p:txBody>
      </p:sp>
      <p:pic>
        <p:nvPicPr>
          <p:cNvPr id="29" name="Picture 11" descr="Paper people rainbow. Paper chain cut out people in rainbow colors. |  CanStock"/>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8189" b="64961" l="938" r="97813"/>
                    </a14:imgEffect>
                  </a14:imgLayer>
                </a14:imgProps>
              </a:ext>
              <a:ext uri="{28A0092B-C50C-407E-A947-70E740481C1C}">
                <a14:useLocalDpi xmlns:a14="http://schemas.microsoft.com/office/drawing/2010/main" val="0"/>
              </a:ext>
            </a:extLst>
          </a:blip>
          <a:srcRect t="38451" b="34552"/>
          <a:stretch/>
        </p:blipFill>
        <p:spPr bwMode="auto">
          <a:xfrm>
            <a:off x="7984057" y="4895084"/>
            <a:ext cx="2354654" cy="5045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16827" b="89615" l="15208" r="86302">
                        <a14:foregroundMark x1="40781" y1="43558" x2="40781" y2="43558"/>
                        <a14:foregroundMark x1="44375" y1="42212" x2="44375" y2="42212"/>
                        <a14:foregroundMark x1="45885" y1="42212" x2="45885" y2="42212"/>
                        <a14:foregroundMark x1="55990" y1="19808" x2="55990" y2="19808"/>
                        <a14:foregroundMark x1="59115" y1="21058" x2="59115" y2="21058"/>
                        <a14:foregroundMark x1="36094" y1="24231" x2="36094" y2="24231"/>
                        <a14:foregroundMark x1="38021" y1="23942" x2="38021" y2="23942"/>
                        <a14:backgroundMark x1="39323" y1="49231" x2="39323" y2="49231"/>
                      </a14:backgroundRemoval>
                    </a14:imgEffect>
                  </a14:imgLayer>
                </a14:imgProps>
              </a:ext>
            </a:extLst>
          </a:blip>
          <a:srcRect l="33315" t="28546" r="33075" b="22209"/>
          <a:stretch/>
        </p:blipFill>
        <p:spPr>
          <a:xfrm>
            <a:off x="1825951" y="2826540"/>
            <a:ext cx="1585002" cy="1257939"/>
          </a:xfrm>
          <a:prstGeom prst="rect">
            <a:avLst/>
          </a:prstGeom>
        </p:spPr>
      </p:pic>
      <p:sp>
        <p:nvSpPr>
          <p:cNvPr id="18" name="Rectangle 17">
            <a:extLst>
              <a:ext uri="{FF2B5EF4-FFF2-40B4-BE49-F238E27FC236}">
                <a16:creationId xmlns:a16="http://schemas.microsoft.com/office/drawing/2014/main" id="{C31BB01A-8C81-4A5C-B162-0EDE08A477C3}"/>
              </a:ext>
            </a:extLst>
          </p:cNvPr>
          <p:cNvSpPr/>
          <p:nvPr/>
        </p:nvSpPr>
        <p:spPr>
          <a:xfrm>
            <a:off x="5592419" y="1750562"/>
            <a:ext cx="3013788" cy="769441"/>
          </a:xfrm>
          <a:prstGeom prst="rect">
            <a:avLst/>
          </a:prstGeom>
        </p:spPr>
        <p:txBody>
          <a:bodyPr wrap="square">
            <a:spAutoFit/>
          </a:bodyPr>
          <a:lstStyle/>
          <a:p>
            <a:pPr algn="ctr"/>
            <a:r>
              <a:rPr lang="en-MY" sz="2200" b="1" dirty="0">
                <a:solidFill>
                  <a:schemeClr val="tx2"/>
                </a:solidFill>
                <a:latin typeface="Arial" panose="020B0604020202020204" pitchFamily="34" charset="0"/>
                <a:cs typeface="Arial" panose="020B0604020202020204" pitchFamily="34" charset="0"/>
              </a:rPr>
              <a:t>Whole Student</a:t>
            </a:r>
          </a:p>
          <a:p>
            <a:pPr algn="ctr"/>
            <a:r>
              <a:rPr lang="en-MY" sz="2200" b="1" dirty="0">
                <a:solidFill>
                  <a:schemeClr val="tx2"/>
                </a:solidFill>
                <a:latin typeface="Arial" panose="020B0604020202020204" pitchFamily="34" charset="0"/>
                <a:cs typeface="Arial" panose="020B0604020202020204" pitchFamily="34" charset="0"/>
              </a:rPr>
              <a:t>Wellness Workshops</a:t>
            </a:r>
          </a:p>
        </p:txBody>
      </p:sp>
      <p:pic>
        <p:nvPicPr>
          <p:cNvPr id="2050" name="Picture 2" descr="Mental health - Free wellness icons"/>
          <p:cNvPicPr>
            <a:picLocks noChangeAspect="1" noChangeArrowheads="1"/>
          </p:cNvPicPr>
          <p:nvPr/>
        </p:nvPicPr>
        <p:blipFill>
          <a:blip r:embed="rId6" cstate="hqprint">
            <a:lum bright="70000" contrast="-70000"/>
            <a:extLst>
              <a:ext uri="{BEBA8EAE-BF5A-486C-A8C5-ECC9F3942E4B}">
                <a14:imgProps xmlns:a14="http://schemas.microsoft.com/office/drawing/2010/main">
                  <a14:imgLayer r:embed="rId7">
                    <a14:imgEffect>
                      <a14:saturation sat="106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37068" y="3066232"/>
            <a:ext cx="1022221" cy="1022221"/>
          </a:xfrm>
          <a:prstGeom prst="rect">
            <a:avLst/>
          </a:prstGeom>
          <a:noFill/>
          <a:extLst>
            <a:ext uri="{909E8E84-426E-40DD-AFC4-6F175D3DCCD1}">
              <a14:hiddenFill xmlns:a14="http://schemas.microsoft.com/office/drawing/2010/main">
                <a:solidFill>
                  <a:srgbClr val="FFFFFF"/>
                </a:solidFill>
              </a14:hiddenFill>
            </a:ext>
          </a:extLst>
        </p:spPr>
      </p:pic>
      <p:sp>
        <p:nvSpPr>
          <p:cNvPr id="4" name="Plus 3"/>
          <p:cNvSpPr/>
          <p:nvPr/>
        </p:nvSpPr>
        <p:spPr>
          <a:xfrm>
            <a:off x="7056281" y="3396449"/>
            <a:ext cx="316089" cy="328179"/>
          </a:xfrm>
          <a:prstGeom prst="mathPlus">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1D30B499-B0A0-4FAB-A292-8D8AC74A532A}"/>
              </a:ext>
            </a:extLst>
          </p:cNvPr>
          <p:cNvSpPr>
            <a:spLocks noGrp="1"/>
          </p:cNvSpPr>
          <p:nvPr>
            <p:ph type="title"/>
          </p:nvPr>
        </p:nvSpPr>
        <p:spPr>
          <a:xfrm>
            <a:off x="838198" y="159145"/>
            <a:ext cx="10515600" cy="886732"/>
          </a:xfrm>
        </p:spPr>
        <p:txBody>
          <a:bodyPr/>
          <a:lstStyle/>
          <a:p>
            <a:r>
              <a:rPr lang="en-US" b="1" dirty="0">
                <a:solidFill>
                  <a:schemeClr val="tx2"/>
                </a:solidFill>
                <a:latin typeface="Arial" panose="020B0604020202020204" pitchFamily="34" charset="0"/>
                <a:cs typeface="Arial" panose="020B0604020202020204" pitchFamily="34" charset="0"/>
              </a:rPr>
              <a:t>Current Services and Projects</a:t>
            </a:r>
          </a:p>
        </p:txBody>
      </p:sp>
      <p:sp>
        <p:nvSpPr>
          <p:cNvPr id="10" name="Graphic 4">
            <a:extLst>
              <a:ext uri="{FF2B5EF4-FFF2-40B4-BE49-F238E27FC236}">
                <a16:creationId xmlns:a16="http://schemas.microsoft.com/office/drawing/2014/main" id="{F16E0383-D57F-3850-C6C2-B74451AD00B0}"/>
              </a:ext>
            </a:extLst>
          </p:cNvPr>
          <p:cNvSpPr/>
          <p:nvPr/>
        </p:nvSpPr>
        <p:spPr>
          <a:xfrm>
            <a:off x="3322574" y="3162815"/>
            <a:ext cx="2979494" cy="2340863"/>
          </a:xfrm>
          <a:custGeom>
            <a:avLst/>
            <a:gdLst>
              <a:gd name="connsiteX0" fmla="*/ 1995198 w 3990464"/>
              <a:gd name="connsiteY0" fmla="*/ 3511922 h 3511922"/>
              <a:gd name="connsiteX1" fmla="*/ 211513 w 3990464"/>
              <a:gd name="connsiteY1" fmla="*/ 3511922 h 3511922"/>
              <a:gd name="connsiteX2" fmla="*/ 28630 w 3990464"/>
              <a:gd name="connsiteY2" fmla="*/ 3195109 h 3511922"/>
              <a:gd name="connsiteX3" fmla="*/ 920445 w 3990464"/>
              <a:gd name="connsiteY3" fmla="*/ 1650379 h 3511922"/>
              <a:gd name="connsiteX4" fmla="*/ 1812260 w 3990464"/>
              <a:gd name="connsiteY4" fmla="*/ 105704 h 3511922"/>
              <a:gd name="connsiteX5" fmla="*/ 2178136 w 3990464"/>
              <a:gd name="connsiteY5" fmla="*/ 105704 h 3511922"/>
              <a:gd name="connsiteX6" fmla="*/ 3069952 w 3990464"/>
              <a:gd name="connsiteY6" fmla="*/ 1650379 h 3511922"/>
              <a:gd name="connsiteX7" fmla="*/ 3961767 w 3990464"/>
              <a:gd name="connsiteY7" fmla="*/ 3195109 h 3511922"/>
              <a:gd name="connsiteX8" fmla="*/ 3778883 w 3990464"/>
              <a:gd name="connsiteY8" fmla="*/ 3511922 h 351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0464" h="3511922">
                <a:moveTo>
                  <a:pt x="1995198" y="3511922"/>
                </a:moveTo>
                <a:lnTo>
                  <a:pt x="211513" y="3511922"/>
                </a:lnTo>
                <a:cubicBezTo>
                  <a:pt x="48950" y="3511922"/>
                  <a:pt x="-52706" y="3335885"/>
                  <a:pt x="28630" y="3195109"/>
                </a:cubicBezTo>
                <a:lnTo>
                  <a:pt x="920445" y="1650379"/>
                </a:lnTo>
                <a:lnTo>
                  <a:pt x="1812260" y="105704"/>
                </a:lnTo>
                <a:cubicBezTo>
                  <a:pt x="1893488" y="-35235"/>
                  <a:pt x="2096800" y="-35235"/>
                  <a:pt x="2178136" y="105704"/>
                </a:cubicBezTo>
                <a:lnTo>
                  <a:pt x="3069952" y="1650379"/>
                </a:lnTo>
                <a:lnTo>
                  <a:pt x="3961767" y="3195109"/>
                </a:lnTo>
                <a:cubicBezTo>
                  <a:pt x="4043266" y="3335885"/>
                  <a:pt x="3941446" y="3511922"/>
                  <a:pt x="3778883" y="3511922"/>
                </a:cubicBezTo>
                <a:close/>
              </a:path>
            </a:pathLst>
          </a:custGeom>
          <a:solidFill>
            <a:schemeClr val="accent2"/>
          </a:solidFill>
          <a:ln w="127000" cap="flat">
            <a:solidFill>
              <a:schemeClr val="accent2">
                <a:lumMod val="60000"/>
                <a:lumOff val="40000"/>
              </a:schemeClr>
            </a:solidFill>
            <a:prstDash val="solid"/>
            <a:miter/>
          </a:ln>
        </p:spPr>
        <p:txBody>
          <a:bodyPr rtlCol="0" anchor="ctr"/>
          <a:lstStyle/>
          <a:p>
            <a:endParaRPr lang="en-US">
              <a:solidFill>
                <a:schemeClr val="accent1"/>
              </a:solidFill>
            </a:endParaRPr>
          </a:p>
        </p:txBody>
      </p:sp>
      <p:pic>
        <p:nvPicPr>
          <p:cNvPr id="12" name="Picture 6" descr="File:University of Missouri logo.svg - Wikimedia Commons">
            <a:extLst>
              <a:ext uri="{FF2B5EF4-FFF2-40B4-BE49-F238E27FC236}">
                <a16:creationId xmlns:a16="http://schemas.microsoft.com/office/drawing/2014/main" id="{2DE8F1BF-F9EE-74E1-F3D6-29B330876792}"/>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447319" y="3610369"/>
            <a:ext cx="711786" cy="8410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roject Echo">
            <a:extLst>
              <a:ext uri="{FF2B5EF4-FFF2-40B4-BE49-F238E27FC236}">
                <a16:creationId xmlns:a16="http://schemas.microsoft.com/office/drawing/2014/main" id="{AAC521A1-2925-8EFD-3533-09295EA500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7408" y="4361779"/>
            <a:ext cx="2071918" cy="118513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FF645A69-BA63-7E40-7B43-9A1D90352329}"/>
              </a:ext>
            </a:extLst>
          </p:cNvPr>
          <p:cNvSpPr/>
          <p:nvPr/>
        </p:nvSpPr>
        <p:spPr>
          <a:xfrm>
            <a:off x="2751152" y="5676830"/>
            <a:ext cx="4272633" cy="615553"/>
          </a:xfrm>
          <a:prstGeom prst="rect">
            <a:avLst/>
          </a:prstGeom>
        </p:spPr>
        <p:txBody>
          <a:bodyPr wrap="square">
            <a:spAutoFit/>
          </a:bodyPr>
          <a:lstStyle/>
          <a:p>
            <a:pPr algn="ctr"/>
            <a:r>
              <a:rPr lang="en-MY" sz="2200" b="1" dirty="0">
                <a:solidFill>
                  <a:schemeClr val="tx2"/>
                </a:solidFill>
                <a:latin typeface="Arial" panose="020B0604020202020204" pitchFamily="34" charset="0"/>
                <a:cs typeface="Arial" panose="020B0604020202020204" pitchFamily="34" charset="0"/>
              </a:rPr>
              <a:t>Show Me Strong Kids ECHO</a:t>
            </a:r>
          </a:p>
          <a:p>
            <a:pPr algn="ctr"/>
            <a:endParaRPr lang="en-MY" sz="1200" b="1" dirty="0">
              <a:solidFill>
                <a:schemeClr val="tx2"/>
              </a:solidFill>
            </a:endParaRPr>
          </a:p>
        </p:txBody>
      </p:sp>
    </p:spTree>
    <p:extLst>
      <p:ext uri="{BB962C8B-B14F-4D97-AF65-F5344CB8AC3E}">
        <p14:creationId xmlns:p14="http://schemas.microsoft.com/office/powerpoint/2010/main" val="4147280613"/>
      </p:ext>
    </p:extLst>
  </p:cSld>
  <p:clrMapOvr>
    <a:masterClrMapping/>
  </p:clrMapOvr>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155815</TotalTime>
  <Words>1144</Words>
  <Application>Microsoft Office PowerPoint</Application>
  <PresentationFormat>Widescreen</PresentationFormat>
  <Paragraphs>113</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Calisto MT</vt:lpstr>
      <vt:lpstr>Montserrat</vt:lpstr>
      <vt:lpstr>Montserrat ExtraBold</vt:lpstr>
      <vt:lpstr>Papyrus</vt:lpstr>
      <vt:lpstr>Wingdings</vt:lpstr>
      <vt:lpstr>No Footer Pages</vt:lpstr>
      <vt:lpstr>PowerPoint Presentation</vt:lpstr>
      <vt:lpstr>Bureau of Community Health and Wellness</vt:lpstr>
      <vt:lpstr>Public, Charter, Private and Parochial schools</vt:lpstr>
      <vt:lpstr>Data</vt:lpstr>
      <vt:lpstr>Special Health Care Needs and Chronic Conditions</vt:lpstr>
      <vt:lpstr>Student Health Data</vt:lpstr>
      <vt:lpstr>PowerPoint Presentation</vt:lpstr>
      <vt:lpstr>PowerPoint Presentation</vt:lpstr>
      <vt:lpstr>Current Services and Projects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Cole, Marjorie</cp:lastModifiedBy>
  <cp:revision>1310</cp:revision>
  <dcterms:created xsi:type="dcterms:W3CDTF">2019-07-08T12:17:13Z</dcterms:created>
  <dcterms:modified xsi:type="dcterms:W3CDTF">2024-02-20T15:46:05Z</dcterms:modified>
</cp:coreProperties>
</file>